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21"/>
  </p:notesMasterIdLst>
  <p:handoutMasterIdLst>
    <p:handoutMasterId r:id="rId22"/>
  </p:handoutMasterIdLst>
  <p:sldIdLst>
    <p:sldId id="458" r:id="rId2"/>
    <p:sldId id="448" r:id="rId3"/>
    <p:sldId id="449" r:id="rId4"/>
    <p:sldId id="467" r:id="rId5"/>
    <p:sldId id="470" r:id="rId6"/>
    <p:sldId id="450" r:id="rId7"/>
    <p:sldId id="462" r:id="rId8"/>
    <p:sldId id="463" r:id="rId9"/>
    <p:sldId id="452" r:id="rId10"/>
    <p:sldId id="464" r:id="rId11"/>
    <p:sldId id="460" r:id="rId12"/>
    <p:sldId id="468" r:id="rId13"/>
    <p:sldId id="453" r:id="rId14"/>
    <p:sldId id="454" r:id="rId15"/>
    <p:sldId id="455" r:id="rId16"/>
    <p:sldId id="469" r:id="rId17"/>
    <p:sldId id="465" r:id="rId18"/>
    <p:sldId id="461" r:id="rId19"/>
    <p:sldId id="466" r:id="rId20"/>
  </p:sldIdLst>
  <p:sldSz cx="9144000" cy="6858000" type="screen4x3"/>
  <p:notesSz cx="6797675" cy="9874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34975" indent="22225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71538" indent="42863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08100" indent="635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744663" indent="8413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29FEE"/>
    <a:srgbClr val="376092"/>
    <a:srgbClr val="960064"/>
    <a:srgbClr val="99CC00"/>
    <a:srgbClr val="FF3399"/>
    <a:srgbClr val="BD007C"/>
    <a:srgbClr val="FFFF99"/>
    <a:srgbClr val="BD0D51"/>
    <a:srgbClr val="999999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95036" autoAdjust="0"/>
  </p:normalViewPr>
  <p:slideViewPr>
    <p:cSldViewPr snapToGrid="0">
      <p:cViewPr>
        <p:scale>
          <a:sx n="66" d="100"/>
          <a:sy n="66" d="100"/>
        </p:scale>
        <p:origin x="-1500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6" d="100"/>
          <a:sy n="106" d="100"/>
        </p:scale>
        <p:origin x="-648" y="-84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Stime_Internaz_naz_regionali_202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ownCloud\dati_turismo\dati_presenze_ambito_ita_str.csv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Elaborati\Consistenza_per_tipo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dati_presenze_struttura_ita_st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000%20LAVORO\febbraio%202022\Addetti\000_serie%20storica_DONA__Add_SLL_ateco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000%20dati_presenze_ambito_ita_st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Stime_Internaz_naz_regionali_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20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grafici_dati_netto_lo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ownCloud\dati_turismo\file_per_note_turismo\10_03_2022\grafici_dati_netto_lo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ownCloud\dati_turismo\file_per_note_turismo\10_03_2022\grafici_dati_netto_lo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Rapporto_2022_2_ver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Rapporto_2022_2_ver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Rapporto_2022_2_vers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co.conti\Documents\0000%20Prog%202022\Turismo\Rapporto\Rapporto_2022_2_ver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20570008369380235"/>
          <c:y val="0.11366001996151671"/>
          <c:w val="0.71699754034823182"/>
          <c:h val="0.80062978001474761"/>
        </c:manualLayout>
      </c:layout>
      <c:barChart>
        <c:barDir val="bar"/>
        <c:grouping val="clustered"/>
        <c:ser>
          <c:idx val="0"/>
          <c:order val="0"/>
          <c:tx>
            <c:strRef>
              <c:f>Stime!$E$53</c:f>
              <c:strCache>
                <c:ptCount val="1"/>
                <c:pt idx="0">
                  <c:v>2021/2020</c:v>
                </c:pt>
              </c:strCache>
            </c:strRef>
          </c:tx>
          <c:dLbls>
            <c:dLbl>
              <c:idx val="2"/>
              <c:layout/>
              <c:showVal val="1"/>
            </c:dLbl>
            <c:dLbl>
              <c:idx val="7"/>
              <c:layout>
                <c:manualLayout>
                  <c:x val="1.2967511660868944E-2"/>
                  <c:y val="-2.2649380011427275E-17"/>
                </c:manualLayout>
              </c:layout>
              <c:showVal val="1"/>
            </c:dLbl>
            <c:delete val="1"/>
          </c:dLbls>
          <c:cat>
            <c:strRef>
              <c:f>Stime!$D$54:$D$64</c:f>
              <c:strCache>
                <c:ptCount val="9"/>
                <c:pt idx="0">
                  <c:v>Asia e Pacifico</c:v>
                </c:pt>
                <c:pt idx="1">
                  <c:v>Medio Oriente</c:v>
                </c:pt>
                <c:pt idx="2">
                  <c:v>Arrivi mondo</c:v>
                </c:pt>
                <c:pt idx="3">
                  <c:v>Africa</c:v>
                </c:pt>
                <c:pt idx="4">
                  <c:v>Americhe</c:v>
                </c:pt>
                <c:pt idx="5">
                  <c:v>Europa</c:v>
                </c:pt>
                <c:pt idx="6">
                  <c:v>America centrale</c:v>
                </c:pt>
                <c:pt idx="7">
                  <c:v>Europa meridionale</c:v>
                </c:pt>
                <c:pt idx="8">
                  <c:v>Caraibi</c:v>
                </c:pt>
              </c:strCache>
            </c:strRef>
          </c:cat>
          <c:val>
            <c:numRef>
              <c:f>Stime!$E$54:$E$64</c:f>
              <c:numCache>
                <c:formatCode>0.0%</c:formatCode>
                <c:ptCount val="9"/>
                <c:pt idx="0">
                  <c:v>-0.65000000000000013</c:v>
                </c:pt>
                <c:pt idx="1">
                  <c:v>-0.24000000000000002</c:v>
                </c:pt>
                <c:pt idx="2">
                  <c:v>4.0000000000000008E-2</c:v>
                </c:pt>
                <c:pt idx="3">
                  <c:v>0.12000000000000001</c:v>
                </c:pt>
                <c:pt idx="4">
                  <c:v>0.17</c:v>
                </c:pt>
                <c:pt idx="5">
                  <c:v>0.19000000000000003</c:v>
                </c:pt>
                <c:pt idx="6">
                  <c:v>0.54</c:v>
                </c:pt>
                <c:pt idx="7">
                  <c:v>0.56999999999999995</c:v>
                </c:pt>
                <c:pt idx="8">
                  <c:v>0.63000000000000012</c:v>
                </c:pt>
              </c:numCache>
            </c:numRef>
          </c:val>
        </c:ser>
        <c:ser>
          <c:idx val="1"/>
          <c:order val="1"/>
          <c:tx>
            <c:strRef>
              <c:f>Stime!$F$53</c:f>
              <c:strCache>
                <c:ptCount val="1"/>
                <c:pt idx="0">
                  <c:v>2021/2019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11"/>
              <c:layout>
                <c:manualLayout>
                  <c:x val="-6.8403910549230222E-3"/>
                  <c:y val="1.0606061238729522E-2"/>
                </c:manualLayout>
              </c:layout>
              <c:showVal val="1"/>
            </c:dLbl>
            <c:delete val="1"/>
          </c:dLbls>
          <c:cat>
            <c:strRef>
              <c:f>Stime!$D$54:$D$64</c:f>
              <c:strCache>
                <c:ptCount val="9"/>
                <c:pt idx="0">
                  <c:v>Asia e Pacifico</c:v>
                </c:pt>
                <c:pt idx="1">
                  <c:v>Medio Oriente</c:v>
                </c:pt>
                <c:pt idx="2">
                  <c:v>Arrivi mondo</c:v>
                </c:pt>
                <c:pt idx="3">
                  <c:v>Africa</c:v>
                </c:pt>
                <c:pt idx="4">
                  <c:v>Americhe</c:v>
                </c:pt>
                <c:pt idx="5">
                  <c:v>Europa</c:v>
                </c:pt>
                <c:pt idx="6">
                  <c:v>America centrale</c:v>
                </c:pt>
                <c:pt idx="7">
                  <c:v>Europa meridionale</c:v>
                </c:pt>
                <c:pt idx="8">
                  <c:v>Caraibi</c:v>
                </c:pt>
              </c:strCache>
            </c:strRef>
          </c:cat>
          <c:val>
            <c:numRef>
              <c:f>Stime!$F$54:$F$64</c:f>
              <c:numCache>
                <c:formatCode>0.0%</c:formatCode>
                <c:ptCount val="9"/>
                <c:pt idx="0">
                  <c:v>-0.94000000000000006</c:v>
                </c:pt>
                <c:pt idx="1">
                  <c:v>-0.79</c:v>
                </c:pt>
                <c:pt idx="2">
                  <c:v>-0.72000000000000008</c:v>
                </c:pt>
                <c:pt idx="3">
                  <c:v>-0.7400000000000001</c:v>
                </c:pt>
                <c:pt idx="4">
                  <c:v>-0.63000000000000012</c:v>
                </c:pt>
                <c:pt idx="5">
                  <c:v>-0.63000000000000012</c:v>
                </c:pt>
                <c:pt idx="6">
                  <c:v>-0.56000000000000005</c:v>
                </c:pt>
                <c:pt idx="7">
                  <c:v>-0.54</c:v>
                </c:pt>
                <c:pt idx="8">
                  <c:v>-0.37000000000000005</c:v>
                </c:pt>
              </c:numCache>
            </c:numRef>
          </c:val>
        </c:ser>
        <c:axId val="113739264"/>
        <c:axId val="113740800"/>
      </c:barChart>
      <c:catAx>
        <c:axId val="113739264"/>
        <c:scaling>
          <c:orientation val="minMax"/>
        </c:scaling>
        <c:axPos val="l"/>
        <c:tickLblPos val="low"/>
        <c:crossAx val="113740800"/>
        <c:crosses val="autoZero"/>
        <c:auto val="1"/>
        <c:lblAlgn val="ctr"/>
        <c:lblOffset val="100"/>
        <c:tickLblSkip val="1"/>
      </c:catAx>
      <c:valAx>
        <c:axId val="113740800"/>
        <c:scaling>
          <c:orientation val="minMax"/>
          <c:min val="-1"/>
        </c:scaling>
        <c:axPos val="b"/>
        <c:majorGridlines/>
        <c:numFmt formatCode="0%" sourceLinked="0"/>
        <c:tickLblPos val="nextTo"/>
        <c:crossAx val="113739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892862762436059"/>
          <c:y val="1.0478823476767218E-3"/>
          <c:w val="0.65024159707467499"/>
          <c:h val="0.118274515602474"/>
        </c:manualLayout>
      </c:layout>
    </c:legend>
    <c:plotVisOnly val="1"/>
  </c:chart>
  <c:txPr>
    <a:bodyPr/>
    <a:lstStyle/>
    <a:p>
      <a:pPr>
        <a:defRPr sz="1600">
          <a:latin typeface="Arial Narrow" pitchFamily="34" charset="0"/>
        </a:defRPr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5.0739839098027553E-2"/>
          <c:y val="3.0128618019677152E-2"/>
          <c:w val="0.46163806004512575"/>
          <c:h val="0.86682047455536104"/>
        </c:manualLayout>
      </c:layout>
      <c:barChart>
        <c:barDir val="bar"/>
        <c:grouping val="clustered"/>
        <c:ser>
          <c:idx val="0"/>
          <c:order val="0"/>
          <c:tx>
            <c:strRef>
              <c:f>Foglio4!$C$3</c:f>
              <c:strCache>
                <c:ptCount val="1"/>
                <c:pt idx="0">
                  <c:v>ITALIANI</c:v>
                </c:pt>
              </c:strCache>
            </c:strRef>
          </c:tx>
          <c:cat>
            <c:strRef>
              <c:f>Foglio4!$B$4:$B$32</c:f>
              <c:strCache>
                <c:ptCount val="29"/>
                <c:pt idx="0">
                  <c:v>Firenze e Area Fiorentina</c:v>
                </c:pt>
                <c:pt idx="1">
                  <c:v>Valdinievole</c:v>
                </c:pt>
                <c:pt idx="2">
                  <c:v>Prato e Val Bisenzio</c:v>
                </c:pt>
                <c:pt idx="3">
                  <c:v>Empolese Val dâ€™Elsa e Montalbano</c:v>
                </c:pt>
                <c:pt idx="4">
                  <c:v>Chianti</c:v>
                </c:pt>
                <c:pt idx="5">
                  <c:v>Piana di Lucca</c:v>
                </c:pt>
                <c:pt idx="6">
                  <c:v>Mugello</c:v>
                </c:pt>
                <c:pt idx="7">
                  <c:v>Terre di Pisa</c:v>
                </c:pt>
                <c:pt idx="8">
                  <c:v>Totale complessivo</c:v>
                </c:pt>
                <c:pt idx="9">
                  <c:v>Terre di Siena</c:v>
                </c:pt>
                <c:pt idx="10">
                  <c:v>Val di Chiana Senese</c:v>
                </c:pt>
                <c:pt idx="11">
                  <c:v>Garfagnana e Media Valle del Serchio</c:v>
                </c:pt>
                <c:pt idx="12">
                  <c:v>Arezzo</c:v>
                </c:pt>
                <c:pt idx="13">
                  <c:v>Terre di Valdelsa e dellâ€™Etruria Volterrana</c:v>
                </c:pt>
                <c:pt idx="14">
                  <c:v>Val di Chiana Aretina</c:v>
                </c:pt>
                <c:pt idx="15">
                  <c:v>Pistoia e Montagna Pistoiese</c:v>
                </c:pt>
                <c:pt idx="16">
                  <c:v>Lunigiana</c:v>
                </c:pt>
                <c:pt idx="17">
                  <c:v>Versilia</c:v>
                </c:pt>
                <c:pt idx="18">
                  <c:v>Amiata</c:v>
                </c:pt>
                <c:pt idx="19">
                  <c:v>Valdarno Aretino</c:v>
                </c:pt>
                <c:pt idx="20">
                  <c:v>Val Tiberina</c:v>
                </c:pt>
                <c:pt idx="21">
                  <c:v>Casentino</c:v>
                </c:pt>
                <c:pt idx="22">
                  <c:v>Val d'Orcia</c:v>
                </c:pt>
                <c:pt idx="23">
                  <c:v>Maremma</c:v>
                </c:pt>
                <c:pt idx="24">
                  <c:v>Maremma Area Nord</c:v>
                </c:pt>
                <c:pt idx="25">
                  <c:v>Livorno</c:v>
                </c:pt>
                <c:pt idx="26">
                  <c:v>Riviera Apuana</c:v>
                </c:pt>
                <c:pt idx="27">
                  <c:v>Isola d'Elba</c:v>
                </c:pt>
                <c:pt idx="28">
                  <c:v>Costa degli Etruschi</c:v>
                </c:pt>
              </c:strCache>
            </c:strRef>
          </c:cat>
          <c:val>
            <c:numRef>
              <c:f>Foglio4!$C$4:$C$32</c:f>
              <c:numCache>
                <c:formatCode>0.0%</c:formatCode>
                <c:ptCount val="29"/>
                <c:pt idx="0">
                  <c:v>-0.14580241802677121</c:v>
                </c:pt>
                <c:pt idx="1">
                  <c:v>-7.8264366571120153E-2</c:v>
                </c:pt>
                <c:pt idx="2">
                  <c:v>-3.5548104077756985E-2</c:v>
                </c:pt>
                <c:pt idx="3">
                  <c:v>-8.3810161665801658E-2</c:v>
                </c:pt>
                <c:pt idx="4">
                  <c:v>-1.408361732730359E-2</c:v>
                </c:pt>
                <c:pt idx="5">
                  <c:v>-8.9419998295854244E-2</c:v>
                </c:pt>
                <c:pt idx="6">
                  <c:v>-0.11068640824523512</c:v>
                </c:pt>
                <c:pt idx="7">
                  <c:v>-9.9526869356421493E-2</c:v>
                </c:pt>
                <c:pt idx="8">
                  <c:v>-5.1995779833523499E-2</c:v>
                </c:pt>
                <c:pt idx="9">
                  <c:v>-4.3031416868781813E-2</c:v>
                </c:pt>
                <c:pt idx="10">
                  <c:v>-8.661943623077023E-2</c:v>
                </c:pt>
                <c:pt idx="11">
                  <c:v>-5.6763131367502127E-2</c:v>
                </c:pt>
                <c:pt idx="12">
                  <c:v>-1.4231787941354357E-2</c:v>
                </c:pt>
                <c:pt idx="13">
                  <c:v>3.5356667063805892E-3</c:v>
                </c:pt>
                <c:pt idx="14">
                  <c:v>5.4039083096652153E-2</c:v>
                </c:pt>
                <c:pt idx="15">
                  <c:v>-0.12296808111893628</c:v>
                </c:pt>
                <c:pt idx="16">
                  <c:v>-9.5676963330340037E-3</c:v>
                </c:pt>
                <c:pt idx="17">
                  <c:v>-2.5100124953440477E-3</c:v>
                </c:pt>
                <c:pt idx="18">
                  <c:v>-9.54274630310704E-2</c:v>
                </c:pt>
                <c:pt idx="19">
                  <c:v>5.7796905724780433E-2</c:v>
                </c:pt>
                <c:pt idx="20">
                  <c:v>3.3937196129715602E-2</c:v>
                </c:pt>
                <c:pt idx="21">
                  <c:v>-1.703064544851144E-2</c:v>
                </c:pt>
                <c:pt idx="22">
                  <c:v>0.11578810290096012</c:v>
                </c:pt>
                <c:pt idx="23">
                  <c:v>-3.751309327801805E-2</c:v>
                </c:pt>
                <c:pt idx="24">
                  <c:v>-1.7897213646663253E-2</c:v>
                </c:pt>
                <c:pt idx="25">
                  <c:v>3.8537610926732094E-2</c:v>
                </c:pt>
                <c:pt idx="26">
                  <c:v>-7.7564907241809032E-3</c:v>
                </c:pt>
                <c:pt idx="27">
                  <c:v>2.0843153694831085E-2</c:v>
                </c:pt>
                <c:pt idx="28">
                  <c:v>7.2982879938255182E-2</c:v>
                </c:pt>
              </c:numCache>
            </c:numRef>
          </c:val>
        </c:ser>
        <c:ser>
          <c:idx val="1"/>
          <c:order val="1"/>
          <c:tx>
            <c:strRef>
              <c:f>Foglio4!$D$3</c:f>
              <c:strCache>
                <c:ptCount val="1"/>
                <c:pt idx="0">
                  <c:v>STRANIERI</c:v>
                </c:pt>
              </c:strCache>
            </c:strRef>
          </c:tx>
          <c:cat>
            <c:strRef>
              <c:f>Foglio4!$B$4:$B$32</c:f>
              <c:strCache>
                <c:ptCount val="29"/>
                <c:pt idx="0">
                  <c:v>Firenze e Area Fiorentina</c:v>
                </c:pt>
                <c:pt idx="1">
                  <c:v>Valdinievole</c:v>
                </c:pt>
                <c:pt idx="2">
                  <c:v>Prato e Val Bisenzio</c:v>
                </c:pt>
                <c:pt idx="3">
                  <c:v>Empolese Val dâ€™Elsa e Montalbano</c:v>
                </c:pt>
                <c:pt idx="4">
                  <c:v>Chianti</c:v>
                </c:pt>
                <c:pt idx="5">
                  <c:v>Piana di Lucca</c:v>
                </c:pt>
                <c:pt idx="6">
                  <c:v>Mugello</c:v>
                </c:pt>
                <c:pt idx="7">
                  <c:v>Terre di Pisa</c:v>
                </c:pt>
                <c:pt idx="8">
                  <c:v>Totale complessivo</c:v>
                </c:pt>
                <c:pt idx="9">
                  <c:v>Terre di Siena</c:v>
                </c:pt>
                <c:pt idx="10">
                  <c:v>Val di Chiana Senese</c:v>
                </c:pt>
                <c:pt idx="11">
                  <c:v>Garfagnana e Media Valle del Serchio</c:v>
                </c:pt>
                <c:pt idx="12">
                  <c:v>Arezzo</c:v>
                </c:pt>
                <c:pt idx="13">
                  <c:v>Terre di Valdelsa e dellâ€™Etruria Volterrana</c:v>
                </c:pt>
                <c:pt idx="14">
                  <c:v>Val di Chiana Aretina</c:v>
                </c:pt>
                <c:pt idx="15">
                  <c:v>Pistoia e Montagna Pistoiese</c:v>
                </c:pt>
                <c:pt idx="16">
                  <c:v>Lunigiana</c:v>
                </c:pt>
                <c:pt idx="17">
                  <c:v>Versilia</c:v>
                </c:pt>
                <c:pt idx="18">
                  <c:v>Amiata</c:v>
                </c:pt>
                <c:pt idx="19">
                  <c:v>Valdarno Aretino</c:v>
                </c:pt>
                <c:pt idx="20">
                  <c:v>Val Tiberina</c:v>
                </c:pt>
                <c:pt idx="21">
                  <c:v>Casentino</c:v>
                </c:pt>
                <c:pt idx="22">
                  <c:v>Val d'Orcia</c:v>
                </c:pt>
                <c:pt idx="23">
                  <c:v>Maremma</c:v>
                </c:pt>
                <c:pt idx="24">
                  <c:v>Maremma Area Nord</c:v>
                </c:pt>
                <c:pt idx="25">
                  <c:v>Livorno</c:v>
                </c:pt>
                <c:pt idx="26">
                  <c:v>Riviera Apuana</c:v>
                </c:pt>
                <c:pt idx="27">
                  <c:v>Isola d'Elba</c:v>
                </c:pt>
                <c:pt idx="28">
                  <c:v>Costa degli Etruschi</c:v>
                </c:pt>
              </c:strCache>
            </c:strRef>
          </c:cat>
          <c:val>
            <c:numRef>
              <c:f>Foglio4!$D$4:$D$32</c:f>
              <c:numCache>
                <c:formatCode>0.0%</c:formatCode>
                <c:ptCount val="29"/>
                <c:pt idx="0">
                  <c:v>-0.54885595313426683</c:v>
                </c:pt>
                <c:pt idx="1">
                  <c:v>-0.54340819682411023</c:v>
                </c:pt>
                <c:pt idx="2">
                  <c:v>-0.42913679651859477</c:v>
                </c:pt>
                <c:pt idx="3">
                  <c:v>-0.36835984692679918</c:v>
                </c:pt>
                <c:pt idx="4">
                  <c:v>-0.42231334145361732</c:v>
                </c:pt>
                <c:pt idx="5">
                  <c:v>-0.31501135856528251</c:v>
                </c:pt>
                <c:pt idx="6">
                  <c:v>-0.27926897427153202</c:v>
                </c:pt>
                <c:pt idx="7">
                  <c:v>-0.26466096249450438</c:v>
                </c:pt>
                <c:pt idx="8">
                  <c:v>-0.30122919226915973</c:v>
                </c:pt>
                <c:pt idx="9">
                  <c:v>-0.30603512342861744</c:v>
                </c:pt>
                <c:pt idx="10">
                  <c:v>-0.25795161458401178</c:v>
                </c:pt>
                <c:pt idx="11">
                  <c:v>-0.26399097009496547</c:v>
                </c:pt>
                <c:pt idx="12">
                  <c:v>-0.27033723331039228</c:v>
                </c:pt>
                <c:pt idx="13">
                  <c:v>-0.28599840783302832</c:v>
                </c:pt>
                <c:pt idx="14">
                  <c:v>-0.33274195697671677</c:v>
                </c:pt>
                <c:pt idx="15">
                  <c:v>-0.14297409796610841</c:v>
                </c:pt>
                <c:pt idx="16">
                  <c:v>-0.21301792478619214</c:v>
                </c:pt>
                <c:pt idx="17">
                  <c:v>-0.21265301129192946</c:v>
                </c:pt>
                <c:pt idx="18">
                  <c:v>-8.8287436473230146E-2</c:v>
                </c:pt>
                <c:pt idx="19">
                  <c:v>-0.23273599722974561</c:v>
                </c:pt>
                <c:pt idx="20">
                  <c:v>-0.1912597679754818</c:v>
                </c:pt>
                <c:pt idx="21">
                  <c:v>-0.12169680486528252</c:v>
                </c:pt>
                <c:pt idx="22">
                  <c:v>-0.24799801111812125</c:v>
                </c:pt>
                <c:pt idx="23">
                  <c:v>-5.5286990392188436E-2</c:v>
                </c:pt>
                <c:pt idx="24">
                  <c:v>-5.9201823935290422E-2</c:v>
                </c:pt>
                <c:pt idx="25">
                  <c:v>-0.11272981528573962</c:v>
                </c:pt>
                <c:pt idx="26">
                  <c:v>-5.04243394879327E-2</c:v>
                </c:pt>
                <c:pt idx="27">
                  <c:v>-7.4422103036087484E-2</c:v>
                </c:pt>
                <c:pt idx="28">
                  <c:v>-9.8908121511760025E-2</c:v>
                </c:pt>
              </c:numCache>
            </c:numRef>
          </c:val>
        </c:ser>
        <c:ser>
          <c:idx val="2"/>
          <c:order val="2"/>
          <c:tx>
            <c:strRef>
              <c:f>Foglio4!$E$3</c:f>
              <c:strCache>
                <c:ptCount val="1"/>
                <c:pt idx="0">
                  <c:v>Totale</c:v>
                </c:pt>
              </c:strCache>
            </c:strRef>
          </c:tx>
          <c:dLbls>
            <c:showVal val="1"/>
          </c:dLbls>
          <c:cat>
            <c:strRef>
              <c:f>Foglio4!$B$4:$B$32</c:f>
              <c:strCache>
                <c:ptCount val="29"/>
                <c:pt idx="0">
                  <c:v>Firenze e Area Fiorentina</c:v>
                </c:pt>
                <c:pt idx="1">
                  <c:v>Valdinievole</c:v>
                </c:pt>
                <c:pt idx="2">
                  <c:v>Prato e Val Bisenzio</c:v>
                </c:pt>
                <c:pt idx="3">
                  <c:v>Empolese Val dâ€™Elsa e Montalbano</c:v>
                </c:pt>
                <c:pt idx="4">
                  <c:v>Chianti</c:v>
                </c:pt>
                <c:pt idx="5">
                  <c:v>Piana di Lucca</c:v>
                </c:pt>
                <c:pt idx="6">
                  <c:v>Mugello</c:v>
                </c:pt>
                <c:pt idx="7">
                  <c:v>Terre di Pisa</c:v>
                </c:pt>
                <c:pt idx="8">
                  <c:v>Totale complessivo</c:v>
                </c:pt>
                <c:pt idx="9">
                  <c:v>Terre di Siena</c:v>
                </c:pt>
                <c:pt idx="10">
                  <c:v>Val di Chiana Senese</c:v>
                </c:pt>
                <c:pt idx="11">
                  <c:v>Garfagnana e Media Valle del Serchio</c:v>
                </c:pt>
                <c:pt idx="12">
                  <c:v>Arezzo</c:v>
                </c:pt>
                <c:pt idx="13">
                  <c:v>Terre di Valdelsa e dellâ€™Etruria Volterrana</c:v>
                </c:pt>
                <c:pt idx="14">
                  <c:v>Val di Chiana Aretina</c:v>
                </c:pt>
                <c:pt idx="15">
                  <c:v>Pistoia e Montagna Pistoiese</c:v>
                </c:pt>
                <c:pt idx="16">
                  <c:v>Lunigiana</c:v>
                </c:pt>
                <c:pt idx="17">
                  <c:v>Versilia</c:v>
                </c:pt>
                <c:pt idx="18">
                  <c:v>Amiata</c:v>
                </c:pt>
                <c:pt idx="19">
                  <c:v>Valdarno Aretino</c:v>
                </c:pt>
                <c:pt idx="20">
                  <c:v>Val Tiberina</c:v>
                </c:pt>
                <c:pt idx="21">
                  <c:v>Casentino</c:v>
                </c:pt>
                <c:pt idx="22">
                  <c:v>Val d'Orcia</c:v>
                </c:pt>
                <c:pt idx="23">
                  <c:v>Maremma</c:v>
                </c:pt>
                <c:pt idx="24">
                  <c:v>Maremma Area Nord</c:v>
                </c:pt>
                <c:pt idx="25">
                  <c:v>Livorno</c:v>
                </c:pt>
                <c:pt idx="26">
                  <c:v>Riviera Apuana</c:v>
                </c:pt>
                <c:pt idx="27">
                  <c:v>Isola d'Elba</c:v>
                </c:pt>
                <c:pt idx="28">
                  <c:v>Costa degli Etruschi</c:v>
                </c:pt>
              </c:strCache>
            </c:strRef>
          </c:cat>
          <c:val>
            <c:numRef>
              <c:f>Foglio4!$E$4:$E$32</c:f>
              <c:numCache>
                <c:formatCode>0.0%</c:formatCode>
                <c:ptCount val="29"/>
                <c:pt idx="0">
                  <c:v>-0.6946583711610379</c:v>
                </c:pt>
                <c:pt idx="1">
                  <c:v>-0.62167256339523069</c:v>
                </c:pt>
                <c:pt idx="2">
                  <c:v>-0.46468490059635181</c:v>
                </c:pt>
                <c:pt idx="3">
                  <c:v>-0.45217000859260081</c:v>
                </c:pt>
                <c:pt idx="4">
                  <c:v>-0.43639695878092088</c:v>
                </c:pt>
                <c:pt idx="5">
                  <c:v>-0.40443135686113496</c:v>
                </c:pt>
                <c:pt idx="6">
                  <c:v>-0.38995538251676731</c:v>
                </c:pt>
                <c:pt idx="7">
                  <c:v>-0.36418783185092612</c:v>
                </c:pt>
                <c:pt idx="8">
                  <c:v>-0.35322497210268383</c:v>
                </c:pt>
                <c:pt idx="9">
                  <c:v>-0.34906654029739931</c:v>
                </c:pt>
                <c:pt idx="10">
                  <c:v>-0.34457105081478201</c:v>
                </c:pt>
                <c:pt idx="11">
                  <c:v>-0.32075410146246741</c:v>
                </c:pt>
                <c:pt idx="12">
                  <c:v>-0.28456902125174682</c:v>
                </c:pt>
                <c:pt idx="13">
                  <c:v>-0.28246274112664937</c:v>
                </c:pt>
                <c:pt idx="14">
                  <c:v>-0.27870287388006637</c:v>
                </c:pt>
                <c:pt idx="15">
                  <c:v>-0.26594217908504603</c:v>
                </c:pt>
                <c:pt idx="16">
                  <c:v>-0.22258562111922522</c:v>
                </c:pt>
                <c:pt idx="17">
                  <c:v>-0.21516302378727406</c:v>
                </c:pt>
                <c:pt idx="18">
                  <c:v>-0.183714899504301</c:v>
                </c:pt>
                <c:pt idx="19">
                  <c:v>-0.17493909150496645</c:v>
                </c:pt>
                <c:pt idx="20">
                  <c:v>-0.15732257184576631</c:v>
                </c:pt>
                <c:pt idx="21">
                  <c:v>-0.13872745031379341</c:v>
                </c:pt>
                <c:pt idx="22">
                  <c:v>-0.13220990821716044</c:v>
                </c:pt>
                <c:pt idx="23">
                  <c:v>-9.2800083670206285E-2</c:v>
                </c:pt>
                <c:pt idx="24">
                  <c:v>-7.7099037581953522E-2</c:v>
                </c:pt>
                <c:pt idx="25">
                  <c:v>-7.4192204359007918E-2</c:v>
                </c:pt>
                <c:pt idx="26">
                  <c:v>-5.8180830212113573E-2</c:v>
                </c:pt>
                <c:pt idx="27">
                  <c:v>-5.3578949341256343E-2</c:v>
                </c:pt>
                <c:pt idx="28">
                  <c:v>-2.5925241573504929E-2</c:v>
                </c:pt>
              </c:numCache>
            </c:numRef>
          </c:val>
        </c:ser>
        <c:gapWidth val="46"/>
        <c:overlap val="-48"/>
        <c:axId val="119599488"/>
        <c:axId val="119601024"/>
      </c:barChart>
      <c:catAx>
        <c:axId val="119599488"/>
        <c:scaling>
          <c:orientation val="minMax"/>
        </c:scaling>
        <c:axPos val="l"/>
        <c:majorTickMark val="cross"/>
        <c:tickLblPos val="high"/>
        <c:txPr>
          <a:bodyPr/>
          <a:lstStyle/>
          <a:p>
            <a:pPr>
              <a:defRPr sz="1000"/>
            </a:pPr>
            <a:endParaRPr lang="it-IT"/>
          </a:p>
        </c:txPr>
        <c:crossAx val="119601024"/>
        <c:crosses val="autoZero"/>
        <c:auto val="1"/>
        <c:lblAlgn val="ctr"/>
        <c:lblOffset val="100"/>
        <c:tickLblSkip val="1"/>
      </c:catAx>
      <c:valAx>
        <c:axId val="119601024"/>
        <c:scaling>
          <c:orientation val="minMax"/>
          <c:min val="-0.70000000000000062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it-IT"/>
          </a:p>
        </c:txPr>
        <c:crossAx val="119599488"/>
        <c:crosses val="autoZero"/>
        <c:crossBetween val="between"/>
      </c:valAx>
    </c:plotArea>
    <c:legend>
      <c:legendPos val="b"/>
      <c:layout/>
    </c:legend>
    <c:plotVisOnly val="1"/>
  </c:chart>
  <c:spPr>
    <a:ln w="0">
      <a:noFill/>
    </a:ln>
  </c:spPr>
  <c:txPr>
    <a:bodyPr/>
    <a:lstStyle/>
    <a:p>
      <a:pPr>
        <a:defRPr sz="800">
          <a:latin typeface="Arial Narrow" pitchFamily="34" charset="0"/>
        </a:defRPr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'2021 su 2019'!$J$48</c:f>
              <c:strCache>
                <c:ptCount val="1"/>
                <c:pt idx="0">
                  <c:v>Totale</c:v>
                </c:pt>
              </c:strCache>
            </c:strRef>
          </c:tx>
          <c:dLbls>
            <c:dLbl>
              <c:idx val="3"/>
              <c:layout>
                <c:manualLayout>
                  <c:x val="-5.9838751056896199E-3"/>
                  <c:y val="0.34070920765241686"/>
                </c:manualLayout>
              </c:layout>
              <c:showVal val="1"/>
            </c:dLbl>
            <c:dLbl>
              <c:idx val="4"/>
              <c:layout>
                <c:manualLayout>
                  <c:x val="-2.991937552844921E-3"/>
                  <c:y val="0.17999731725033377"/>
                </c:manualLayout>
              </c:layout>
              <c:showVal val="1"/>
            </c:dLbl>
            <c:showVal val="1"/>
          </c:dLbls>
          <c:cat>
            <c:strRef>
              <c:f>'2021 su 2019'!$K$36:$O$36</c:f>
              <c:strCache>
                <c:ptCount val="5"/>
                <c:pt idx="0">
                  <c:v>Aperti movimentazione nulla</c:v>
                </c:pt>
                <c:pt idx="1">
                  <c:v>Chiusi</c:v>
                </c:pt>
                <c:pt idx="2">
                  <c:v>Inadempienti</c:v>
                </c:pt>
                <c:pt idx="3">
                  <c:v>Movimentati</c:v>
                </c:pt>
                <c:pt idx="4">
                  <c:v>Totali</c:v>
                </c:pt>
              </c:strCache>
            </c:strRef>
          </c:cat>
          <c:val>
            <c:numRef>
              <c:f>'2021 su 2019'!$K$48:$O$48</c:f>
              <c:numCache>
                <c:formatCode>0.0%</c:formatCode>
                <c:ptCount val="5"/>
                <c:pt idx="0">
                  <c:v>0.32877856674025979</c:v>
                </c:pt>
                <c:pt idx="1">
                  <c:v>0.13171852899575667</c:v>
                </c:pt>
                <c:pt idx="2">
                  <c:v>0.44815812435980185</c:v>
                </c:pt>
                <c:pt idx="3">
                  <c:v>-0.31985363870443184</c:v>
                </c:pt>
                <c:pt idx="4">
                  <c:v>-4.9641278353503737E-2</c:v>
                </c:pt>
              </c:numCache>
            </c:numRef>
          </c:val>
        </c:ser>
        <c:axId val="115471488"/>
        <c:axId val="115473024"/>
      </c:barChart>
      <c:catAx>
        <c:axId val="115471488"/>
        <c:scaling>
          <c:orientation val="minMax"/>
        </c:scaling>
        <c:axPos val="b"/>
        <c:tickLblPos val="low"/>
        <c:spPr>
          <a:ln w="31750"/>
        </c:spPr>
        <c:txPr>
          <a:bodyPr rot="0"/>
          <a:lstStyle/>
          <a:p>
            <a:pPr>
              <a:defRPr/>
            </a:pPr>
            <a:endParaRPr lang="it-IT"/>
          </a:p>
        </c:txPr>
        <c:crossAx val="115473024"/>
        <c:crosses val="autoZero"/>
        <c:auto val="1"/>
        <c:lblAlgn val="ctr"/>
        <c:lblOffset val="100"/>
      </c:catAx>
      <c:valAx>
        <c:axId val="115473024"/>
        <c:scaling>
          <c:orientation val="minMax"/>
        </c:scaling>
        <c:axPos val="l"/>
        <c:majorGridlines/>
        <c:numFmt formatCode="0.0%" sourceLinked="1"/>
        <c:tickLblPos val="nextTo"/>
        <c:crossAx val="115471488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33274643472446053"/>
          <c:y val="0.11235859312851666"/>
          <c:w val="0.61660041515549857"/>
          <c:h val="0.83737437819785532"/>
        </c:manualLayout>
      </c:layout>
      <c:barChart>
        <c:barDir val="bar"/>
        <c:grouping val="clustered"/>
        <c:ser>
          <c:idx val="0"/>
          <c:order val="0"/>
          <c:tx>
            <c:strRef>
              <c:f>Foglio2!$D$55</c:f>
              <c:strCache>
                <c:ptCount val="1"/>
                <c:pt idx="0">
                  <c:v>2020/19</c:v>
                </c:pt>
              </c:strCache>
            </c:strRef>
          </c:tx>
          <c:cat>
            <c:strRef>
              <c:f>Foglio2!$C$56:$C$74</c:f>
              <c:strCache>
                <c:ptCount val="19"/>
                <c:pt idx="0">
                  <c:v>Ostelli</c:v>
                </c:pt>
                <c:pt idx="1">
                  <c:v>Alberghi 4 stelle</c:v>
                </c:pt>
                <c:pt idx="2">
                  <c:v>Affitta Camere</c:v>
                </c:pt>
                <c:pt idx="3">
                  <c:v>Alloggi privati</c:v>
                </c:pt>
                <c:pt idx="4">
                  <c:v>Resid. D'epoca</c:v>
                </c:pt>
                <c:pt idx="5">
                  <c:v>Alberghi 3 stelle</c:v>
                </c:pt>
                <c:pt idx="6">
                  <c:v>Alberghi 2 stelle</c:v>
                </c:pt>
                <c:pt idx="7">
                  <c:v>Rifugi alpini</c:v>
                </c:pt>
                <c:pt idx="8">
                  <c:v>Case e app. per ferie</c:v>
                </c:pt>
                <c:pt idx="9">
                  <c:v>Alberghi 1 stella</c:v>
                </c:pt>
                <c:pt idx="10">
                  <c:v>Alberghi 5 stelle</c:v>
                </c:pt>
                <c:pt idx="11">
                  <c:v>Residence</c:v>
                </c:pt>
                <c:pt idx="12">
                  <c:v>Totale</c:v>
                </c:pt>
                <c:pt idx="13">
                  <c:v>Case e app. per vacanze</c:v>
                </c:pt>
                <c:pt idx="14">
                  <c:v>Villaggi turistici</c:v>
                </c:pt>
                <c:pt idx="15">
                  <c:v>RTA</c:v>
                </c:pt>
                <c:pt idx="16">
                  <c:v>Agriturismi</c:v>
                </c:pt>
                <c:pt idx="17">
                  <c:v>Campeggi</c:v>
                </c:pt>
                <c:pt idx="18">
                  <c:v>Aree di sosta</c:v>
                </c:pt>
              </c:strCache>
            </c:strRef>
          </c:cat>
          <c:val>
            <c:numRef>
              <c:f>Foglio2!$D$56:$D$74</c:f>
              <c:numCache>
                <c:formatCode>0.0%</c:formatCode>
                <c:ptCount val="19"/>
                <c:pt idx="0">
                  <c:v>-0.7259398354279597</c:v>
                </c:pt>
                <c:pt idx="1">
                  <c:v>-0.72167863602375837</c:v>
                </c:pt>
                <c:pt idx="2">
                  <c:v>-0.67765387016342438</c:v>
                </c:pt>
                <c:pt idx="3">
                  <c:v>-0.64223565491141965</c:v>
                </c:pt>
                <c:pt idx="4">
                  <c:v>-0.71646817100749449</c:v>
                </c:pt>
                <c:pt idx="5">
                  <c:v>-0.6263851984525447</c:v>
                </c:pt>
                <c:pt idx="6">
                  <c:v>-0.59652460311739031</c:v>
                </c:pt>
                <c:pt idx="7">
                  <c:v>-0.59663349305811564</c:v>
                </c:pt>
                <c:pt idx="8">
                  <c:v>-0.4621485297109908</c:v>
                </c:pt>
                <c:pt idx="9">
                  <c:v>-0.60537799965784855</c:v>
                </c:pt>
                <c:pt idx="10">
                  <c:v>-0.674909836655192</c:v>
                </c:pt>
                <c:pt idx="11">
                  <c:v>-0.53535007629945131</c:v>
                </c:pt>
                <c:pt idx="12">
                  <c:v>-0.54539315355737572</c:v>
                </c:pt>
                <c:pt idx="13">
                  <c:v>-0.50211030341045648</c:v>
                </c:pt>
                <c:pt idx="14">
                  <c:v>-0.42182992347928117</c:v>
                </c:pt>
                <c:pt idx="15">
                  <c:v>-0.31173679698999274</c:v>
                </c:pt>
                <c:pt idx="16">
                  <c:v>-0.41165743171352975</c:v>
                </c:pt>
                <c:pt idx="17">
                  <c:v>-0.32991373051664752</c:v>
                </c:pt>
                <c:pt idx="18">
                  <c:v>8.3854379711330237E-3</c:v>
                </c:pt>
              </c:numCache>
            </c:numRef>
          </c:val>
        </c:ser>
        <c:ser>
          <c:idx val="1"/>
          <c:order val="1"/>
          <c:tx>
            <c:strRef>
              <c:f>Foglio2!$E$55</c:f>
              <c:strCache>
                <c:ptCount val="1"/>
                <c:pt idx="0">
                  <c:v>2021/20</c:v>
                </c:pt>
              </c:strCache>
            </c:strRef>
          </c:tx>
          <c:cat>
            <c:strRef>
              <c:f>Foglio2!$C$56:$C$74</c:f>
              <c:strCache>
                <c:ptCount val="19"/>
                <c:pt idx="0">
                  <c:v>Ostelli</c:v>
                </c:pt>
                <c:pt idx="1">
                  <c:v>Alberghi 4 stelle</c:v>
                </c:pt>
                <c:pt idx="2">
                  <c:v>Affitta Camere</c:v>
                </c:pt>
                <c:pt idx="3">
                  <c:v>Alloggi privati</c:v>
                </c:pt>
                <c:pt idx="4">
                  <c:v>Resid. D'epoca</c:v>
                </c:pt>
                <c:pt idx="5">
                  <c:v>Alberghi 3 stelle</c:v>
                </c:pt>
                <c:pt idx="6">
                  <c:v>Alberghi 2 stelle</c:v>
                </c:pt>
                <c:pt idx="7">
                  <c:v>Rifugi alpini</c:v>
                </c:pt>
                <c:pt idx="8">
                  <c:v>Case e app. per ferie</c:v>
                </c:pt>
                <c:pt idx="9">
                  <c:v>Alberghi 1 stella</c:v>
                </c:pt>
                <c:pt idx="10">
                  <c:v>Alberghi 5 stelle</c:v>
                </c:pt>
                <c:pt idx="11">
                  <c:v>Residence</c:v>
                </c:pt>
                <c:pt idx="12">
                  <c:v>Totale</c:v>
                </c:pt>
                <c:pt idx="13">
                  <c:v>Case e app. per vacanze</c:v>
                </c:pt>
                <c:pt idx="14">
                  <c:v>Villaggi turistici</c:v>
                </c:pt>
                <c:pt idx="15">
                  <c:v>RTA</c:v>
                </c:pt>
                <c:pt idx="16">
                  <c:v>Agriturismi</c:v>
                </c:pt>
                <c:pt idx="17">
                  <c:v>Campeggi</c:v>
                </c:pt>
                <c:pt idx="18">
                  <c:v>Aree di sosta</c:v>
                </c:pt>
              </c:strCache>
            </c:strRef>
          </c:cat>
          <c:val>
            <c:numRef>
              <c:f>Foglio2!$E$56:$E$74</c:f>
              <c:numCache>
                <c:formatCode>0.0%</c:formatCode>
                <c:ptCount val="19"/>
                <c:pt idx="0">
                  <c:v>0.22252423779342148</c:v>
                </c:pt>
                <c:pt idx="1">
                  <c:v>0.55974454546852392</c:v>
                </c:pt>
                <c:pt idx="2">
                  <c:v>0.39812946539762928</c:v>
                </c:pt>
                <c:pt idx="3">
                  <c:v>0.27216796521577313</c:v>
                </c:pt>
                <c:pt idx="4">
                  <c:v>0.64007991881263471</c:v>
                </c:pt>
                <c:pt idx="5">
                  <c:v>0.4256689600802015</c:v>
                </c:pt>
                <c:pt idx="6">
                  <c:v>0.38365350479271032</c:v>
                </c:pt>
                <c:pt idx="7">
                  <c:v>0.38958269875114254</c:v>
                </c:pt>
                <c:pt idx="8">
                  <c:v>4.510261260364383E-2</c:v>
                </c:pt>
                <c:pt idx="9">
                  <c:v>0.44042279831952658</c:v>
                </c:pt>
                <c:pt idx="10">
                  <c:v>0.83329139296963861</c:v>
                </c:pt>
                <c:pt idx="11">
                  <c:v>0.37033349649510061</c:v>
                </c:pt>
                <c:pt idx="12">
                  <c:v>0.42271290938765593</c:v>
                </c:pt>
                <c:pt idx="13">
                  <c:v>0.40324834928798131</c:v>
                </c:pt>
                <c:pt idx="14">
                  <c:v>0.35326590416906112</c:v>
                </c:pt>
                <c:pt idx="15">
                  <c:v>0.24575659847239975</c:v>
                </c:pt>
                <c:pt idx="16">
                  <c:v>0.49045463623232188</c:v>
                </c:pt>
                <c:pt idx="17">
                  <c:v>0.37820428097991454</c:v>
                </c:pt>
                <c:pt idx="18">
                  <c:v>0.48367281893779174</c:v>
                </c:pt>
              </c:numCache>
            </c:numRef>
          </c:val>
        </c:ser>
        <c:ser>
          <c:idx val="2"/>
          <c:order val="2"/>
          <c:tx>
            <c:strRef>
              <c:f>Foglio2!$F$55</c:f>
              <c:strCache>
                <c:ptCount val="1"/>
                <c:pt idx="0">
                  <c:v>2021/19</c:v>
                </c:pt>
              </c:strCache>
            </c:strRef>
          </c:tx>
          <c:cat>
            <c:strRef>
              <c:f>Foglio2!$C$56:$C$74</c:f>
              <c:strCache>
                <c:ptCount val="19"/>
                <c:pt idx="0">
                  <c:v>Ostelli</c:v>
                </c:pt>
                <c:pt idx="1">
                  <c:v>Alberghi 4 stelle</c:v>
                </c:pt>
                <c:pt idx="2">
                  <c:v>Affitta Camere</c:v>
                </c:pt>
                <c:pt idx="3">
                  <c:v>Alloggi privati</c:v>
                </c:pt>
                <c:pt idx="4">
                  <c:v>Resid. D'epoca</c:v>
                </c:pt>
                <c:pt idx="5">
                  <c:v>Alberghi 3 stelle</c:v>
                </c:pt>
                <c:pt idx="6">
                  <c:v>Alberghi 2 stelle</c:v>
                </c:pt>
                <c:pt idx="7">
                  <c:v>Rifugi alpini</c:v>
                </c:pt>
                <c:pt idx="8">
                  <c:v>Case e app. per ferie</c:v>
                </c:pt>
                <c:pt idx="9">
                  <c:v>Alberghi 1 stella</c:v>
                </c:pt>
                <c:pt idx="10">
                  <c:v>Alberghi 5 stelle</c:v>
                </c:pt>
                <c:pt idx="11">
                  <c:v>Residence</c:v>
                </c:pt>
                <c:pt idx="12">
                  <c:v>Totale</c:v>
                </c:pt>
                <c:pt idx="13">
                  <c:v>Case e app. per vacanze</c:v>
                </c:pt>
                <c:pt idx="14">
                  <c:v>Villaggi turistici</c:v>
                </c:pt>
                <c:pt idx="15">
                  <c:v>RTA</c:v>
                </c:pt>
                <c:pt idx="16">
                  <c:v>Agriturismi</c:v>
                </c:pt>
                <c:pt idx="17">
                  <c:v>Campeggi</c:v>
                </c:pt>
                <c:pt idx="18">
                  <c:v>Aree di sosta</c:v>
                </c:pt>
              </c:strCache>
            </c:strRef>
          </c:cat>
          <c:val>
            <c:numRef>
              <c:f>Foglio2!$F$56:$F$74</c:f>
              <c:numCache>
                <c:formatCode>0.0%</c:formatCode>
                <c:ptCount val="19"/>
                <c:pt idx="0">
                  <c:v>-0.66495480619702718</c:v>
                </c:pt>
                <c:pt idx="1">
                  <c:v>-0.56588977065069646</c:v>
                </c:pt>
                <c:pt idx="2">
                  <c:v>-0.54931837781859261</c:v>
                </c:pt>
                <c:pt idx="3">
                  <c:v>-0.54486366108190631</c:v>
                </c:pt>
                <c:pt idx="4">
                  <c:v>-0.53498514092517413</c:v>
                </c:pt>
                <c:pt idx="5">
                  <c:v>-0.46734897440726902</c:v>
                </c:pt>
                <c:pt idx="6">
                  <c:v>-0.44172985300574741</c:v>
                </c:pt>
                <c:pt idx="7">
                  <c:v>-0.43948888069787512</c:v>
                </c:pt>
                <c:pt idx="8">
                  <c:v>-0.43789002320824588</c:v>
                </c:pt>
                <c:pt idx="9">
                  <c:v>-0.43157747398870944</c:v>
                </c:pt>
                <c:pt idx="10">
                  <c:v>-0.40401500160086684</c:v>
                </c:pt>
                <c:pt idx="11">
                  <c:v>-0.36327464540924503</c:v>
                </c:pt>
                <c:pt idx="12">
                  <c:v>-0.35322497087006716</c:v>
                </c:pt>
                <c:pt idx="13">
                  <c:v>-0.30133710513322931</c:v>
                </c:pt>
                <c:pt idx="14">
                  <c:v>-0.21758214863369374</c:v>
                </c:pt>
                <c:pt idx="15">
                  <c:v>-0.14259157336453443</c:v>
                </c:pt>
                <c:pt idx="16">
                  <c:v>-0.12310209140459893</c:v>
                </c:pt>
                <c:pt idx="17">
                  <c:v>-7.6484234772182802E-2</c:v>
                </c:pt>
                <c:pt idx="18">
                  <c:v>0.49611406533045116</c:v>
                </c:pt>
              </c:numCache>
            </c:numRef>
          </c:val>
        </c:ser>
        <c:axId val="120273920"/>
        <c:axId val="120292096"/>
      </c:barChart>
      <c:catAx>
        <c:axId val="120273920"/>
        <c:scaling>
          <c:orientation val="minMax"/>
        </c:scaling>
        <c:axPos val="l"/>
        <c:tickLblPos val="low"/>
        <c:crossAx val="120292096"/>
        <c:crosses val="autoZero"/>
        <c:auto val="1"/>
        <c:lblAlgn val="ctr"/>
        <c:lblOffset val="100"/>
      </c:catAx>
      <c:valAx>
        <c:axId val="120292096"/>
        <c:scaling>
          <c:orientation val="minMax"/>
        </c:scaling>
        <c:axPos val="b"/>
        <c:majorGridlines/>
        <c:numFmt formatCode="0%" sourceLinked="0"/>
        <c:tickLblPos val="nextTo"/>
        <c:crossAx val="120273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096577509079242E-2"/>
          <c:y val="1.6707375680238976E-2"/>
          <c:w val="0.87933381935100863"/>
          <c:h val="5.0073325788202165E-2"/>
        </c:manualLayout>
      </c:layout>
    </c:legend>
    <c:plotVisOnly val="1"/>
  </c:chart>
  <c:txPr>
    <a:bodyPr/>
    <a:lstStyle/>
    <a:p>
      <a:pPr>
        <a:defRPr sz="13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38594338626826086"/>
          <c:y val="0.11252703728910157"/>
          <c:w val="0.56529197886387594"/>
          <c:h val="0.84046502621499175"/>
        </c:manualLayout>
      </c:layout>
      <c:barChart>
        <c:barDir val="bar"/>
        <c:grouping val="clustered"/>
        <c:ser>
          <c:idx val="0"/>
          <c:order val="0"/>
          <c:tx>
            <c:strRef>
              <c:f>toscana!$J$234</c:f>
              <c:strCache>
                <c:ptCount val="1"/>
                <c:pt idx="0">
                  <c:v>2009-2019</c:v>
                </c:pt>
              </c:strCache>
            </c:strRef>
          </c:tx>
          <c:cat>
            <c:strRef>
              <c:f>toscana!$I$235:$I$256</c:f>
              <c:strCache>
                <c:ptCount val="22"/>
                <c:pt idx="0">
                  <c:v>PA Istruzione sanità e servizi sociali</c:v>
                </c:pt>
                <c:pt idx="1">
                  <c:v>24- Costruzioni</c:v>
                </c:pt>
                <c:pt idx="2">
                  <c:v>Metalmeccanica e automotive</c:v>
                </c:pt>
                <c:pt idx="3">
                  <c:v>Servizi informatici e R&amp;S</c:v>
                </c:pt>
                <c:pt idx="4">
                  <c:v>Chiomica e farmaceutica</c:v>
                </c:pt>
                <c:pt idx="5">
                  <c:v>Utilities</c:v>
                </c:pt>
                <c:pt idx="6">
                  <c:v>02- Estrattive</c:v>
                </c:pt>
                <c:pt idx="7">
                  <c:v>Altro made in Italy</c:v>
                </c:pt>
                <c:pt idx="8">
                  <c:v>Altro manifatturiero</c:v>
                </c:pt>
                <c:pt idx="9">
                  <c:v>01- Agricoltura, c&amp;p</c:v>
                </c:pt>
                <c:pt idx="10">
                  <c:v>18- Ind. carta-stampa</c:v>
                </c:pt>
                <c:pt idx="11">
                  <c:v>Attività immobiliari</c:v>
                </c:pt>
                <c:pt idx="12">
                  <c:v>34- Attività professionali</c:v>
                </c:pt>
                <c:pt idx="13">
                  <c:v>03- Ind. alimentari</c:v>
                </c:pt>
                <c:pt idx="14">
                  <c:v>Altri servizi a imprese e persone</c:v>
                </c:pt>
                <c:pt idx="15">
                  <c:v>27- Comm. ingrosso</c:v>
                </c:pt>
                <c:pt idx="16">
                  <c:v>Cinema editoria comunicazioni e telecomunicazioni</c:v>
                </c:pt>
                <c:pt idx="17">
                  <c:v>Credito e finanza</c:v>
                </c:pt>
                <c:pt idx="18">
                  <c:v>28- Trasporti e magazz.</c:v>
                </c:pt>
                <c:pt idx="19">
                  <c:v>25- Commercio dett.</c:v>
                </c:pt>
                <c:pt idx="20">
                  <c:v>Moda</c:v>
                </c:pt>
                <c:pt idx="21">
                  <c:v>26- Servizi turistici</c:v>
                </c:pt>
              </c:strCache>
            </c:strRef>
          </c:cat>
          <c:val>
            <c:numRef>
              <c:f>toscana!$J$235:$J$256</c:f>
              <c:numCache>
                <c:formatCode>_-* #,##0\ _€_-;\-* #,##0\ _€_-;_-* "-"??\ _€_-;_-@_-</c:formatCode>
                <c:ptCount val="22"/>
                <c:pt idx="0">
                  <c:v>19490.619435833261</c:v>
                </c:pt>
                <c:pt idx="1">
                  <c:v>-14447.417208333352</c:v>
                </c:pt>
                <c:pt idx="2">
                  <c:v>4687.3978973999947</c:v>
                </c:pt>
                <c:pt idx="3">
                  <c:v>855.23051249999548</c:v>
                </c:pt>
                <c:pt idx="4">
                  <c:v>115.28755758333409</c:v>
                </c:pt>
                <c:pt idx="5">
                  <c:v>855.94504749999749</c:v>
                </c:pt>
                <c:pt idx="6">
                  <c:v>-342.24729341666671</c:v>
                </c:pt>
                <c:pt idx="7">
                  <c:v>-6803.0767297833354</c:v>
                </c:pt>
                <c:pt idx="8">
                  <c:v>-2384.7284940833297</c:v>
                </c:pt>
                <c:pt idx="9">
                  <c:v>5079.273291666661</c:v>
                </c:pt>
                <c:pt idx="10">
                  <c:v>-933.86787699999797</c:v>
                </c:pt>
                <c:pt idx="11">
                  <c:v>3150.5664709249941</c:v>
                </c:pt>
                <c:pt idx="12">
                  <c:v>1011.2122941666639</c:v>
                </c:pt>
                <c:pt idx="13">
                  <c:v>2254.8157750000018</c:v>
                </c:pt>
                <c:pt idx="14">
                  <c:v>20903.847340883316</c:v>
                </c:pt>
                <c:pt idx="15">
                  <c:v>1357.618553583321</c:v>
                </c:pt>
                <c:pt idx="16">
                  <c:v>-2028.0760613500013</c:v>
                </c:pt>
                <c:pt idx="17">
                  <c:v>-7639.6873758333295</c:v>
                </c:pt>
                <c:pt idx="18">
                  <c:v>5387.7176083333325</c:v>
                </c:pt>
                <c:pt idx="19">
                  <c:v>6941.9489916666498</c:v>
                </c:pt>
                <c:pt idx="20">
                  <c:v>29391.97303541666</c:v>
                </c:pt>
                <c:pt idx="21">
                  <c:v>33464.014858333343</c:v>
                </c:pt>
              </c:numCache>
            </c:numRef>
          </c:val>
        </c:ser>
        <c:ser>
          <c:idx val="1"/>
          <c:order val="1"/>
          <c:tx>
            <c:strRef>
              <c:f>toscana!$K$234</c:f>
              <c:strCache>
                <c:ptCount val="1"/>
                <c:pt idx="0">
                  <c:v>2019-2021</c:v>
                </c:pt>
              </c:strCache>
            </c:strRef>
          </c:tx>
          <c:dLbls>
            <c:dLbl>
              <c:idx val="21"/>
              <c:layout/>
              <c:showVal val="1"/>
            </c:dLbl>
            <c:delete val="1"/>
          </c:dLbls>
          <c:cat>
            <c:strRef>
              <c:f>toscana!$I$235:$I$256</c:f>
              <c:strCache>
                <c:ptCount val="22"/>
                <c:pt idx="0">
                  <c:v>PA Istruzione sanità e servizi sociali</c:v>
                </c:pt>
                <c:pt idx="1">
                  <c:v>24- Costruzioni</c:v>
                </c:pt>
                <c:pt idx="2">
                  <c:v>Metalmeccanica e automotive</c:v>
                </c:pt>
                <c:pt idx="3">
                  <c:v>Servizi informatici e R&amp;S</c:v>
                </c:pt>
                <c:pt idx="4">
                  <c:v>Chiomica e farmaceutica</c:v>
                </c:pt>
                <c:pt idx="5">
                  <c:v>Utilities</c:v>
                </c:pt>
                <c:pt idx="6">
                  <c:v>02- Estrattive</c:v>
                </c:pt>
                <c:pt idx="7">
                  <c:v>Altro made in Italy</c:v>
                </c:pt>
                <c:pt idx="8">
                  <c:v>Altro manifatturiero</c:v>
                </c:pt>
                <c:pt idx="9">
                  <c:v>01- Agricoltura, c&amp;p</c:v>
                </c:pt>
                <c:pt idx="10">
                  <c:v>18- Ind. carta-stampa</c:v>
                </c:pt>
                <c:pt idx="11">
                  <c:v>Attività immobiliari</c:v>
                </c:pt>
                <c:pt idx="12">
                  <c:v>34- Attività professionali</c:v>
                </c:pt>
                <c:pt idx="13">
                  <c:v>03- Ind. alimentari</c:v>
                </c:pt>
                <c:pt idx="14">
                  <c:v>Altri servizi a imprese e persone</c:v>
                </c:pt>
                <c:pt idx="15">
                  <c:v>27- Comm. ingrosso</c:v>
                </c:pt>
                <c:pt idx="16">
                  <c:v>Cinema editoria comunicazioni e telecomunicazioni</c:v>
                </c:pt>
                <c:pt idx="17">
                  <c:v>Credito e finanza</c:v>
                </c:pt>
                <c:pt idx="18">
                  <c:v>28- Trasporti e magazz.</c:v>
                </c:pt>
                <c:pt idx="19">
                  <c:v>25- Commercio dett.</c:v>
                </c:pt>
                <c:pt idx="20">
                  <c:v>Moda</c:v>
                </c:pt>
                <c:pt idx="21">
                  <c:v>26- Servizi turistici</c:v>
                </c:pt>
              </c:strCache>
            </c:strRef>
          </c:cat>
          <c:val>
            <c:numRef>
              <c:f>toscana!$K$235:$K$256</c:f>
              <c:numCache>
                <c:formatCode>_-* #,##0\ _€_-;\-* #,##0\ _€_-;_-* "-"??\ _€_-;_-@_-</c:formatCode>
                <c:ptCount val="22"/>
                <c:pt idx="0">
                  <c:v>11550.653130833329</c:v>
                </c:pt>
                <c:pt idx="1">
                  <c:v>6875.1011000000144</c:v>
                </c:pt>
                <c:pt idx="2">
                  <c:v>4263.3102204167017</c:v>
                </c:pt>
                <c:pt idx="3">
                  <c:v>1475.1961291666685</c:v>
                </c:pt>
                <c:pt idx="4">
                  <c:v>729.01541267500124</c:v>
                </c:pt>
                <c:pt idx="5">
                  <c:v>749.85460416667058</c:v>
                </c:pt>
                <c:pt idx="6">
                  <c:v>-58.147392083333195</c:v>
                </c:pt>
                <c:pt idx="7">
                  <c:v>-46.156897591669903</c:v>
                </c:pt>
                <c:pt idx="8">
                  <c:v>35.233811083332178</c:v>
                </c:pt>
                <c:pt idx="9">
                  <c:v>708.83084166667891</c:v>
                </c:pt>
                <c:pt idx="10">
                  <c:v>-13.340122250001514</c:v>
                </c:pt>
                <c:pt idx="11">
                  <c:v>196.43352999166558</c:v>
                </c:pt>
                <c:pt idx="12">
                  <c:v>-268.64480541667217</c:v>
                </c:pt>
                <c:pt idx="13">
                  <c:v>-47.446424999998179</c:v>
                </c:pt>
                <c:pt idx="14">
                  <c:v>-1051.4555561583361</c:v>
                </c:pt>
                <c:pt idx="15">
                  <c:v>-195.47629166668048</c:v>
                </c:pt>
                <c:pt idx="16">
                  <c:v>-406.72514225833277</c:v>
                </c:pt>
                <c:pt idx="17">
                  <c:v>-1573.5181824999991</c:v>
                </c:pt>
                <c:pt idx="18">
                  <c:v>-947.21327500001655</c:v>
                </c:pt>
                <c:pt idx="19">
                  <c:v>-2341.5574000000051</c:v>
                </c:pt>
                <c:pt idx="20">
                  <c:v>-4908.5340300249945</c:v>
                </c:pt>
                <c:pt idx="21">
                  <c:v>-12765.57454166667</c:v>
                </c:pt>
              </c:numCache>
            </c:numRef>
          </c:val>
        </c:ser>
        <c:ser>
          <c:idx val="2"/>
          <c:order val="2"/>
          <c:tx>
            <c:strRef>
              <c:f>toscana!$L$234</c:f>
              <c:strCache>
                <c:ptCount val="1"/>
                <c:pt idx="0">
                  <c:v>2009-2021</c:v>
                </c:pt>
              </c:strCache>
            </c:strRef>
          </c:tx>
          <c:cat>
            <c:strRef>
              <c:f>toscana!$I$235:$I$256</c:f>
              <c:strCache>
                <c:ptCount val="22"/>
                <c:pt idx="0">
                  <c:v>PA Istruzione sanità e servizi sociali</c:v>
                </c:pt>
                <c:pt idx="1">
                  <c:v>24- Costruzioni</c:v>
                </c:pt>
                <c:pt idx="2">
                  <c:v>Metalmeccanica e automotive</c:v>
                </c:pt>
                <c:pt idx="3">
                  <c:v>Servizi informatici e R&amp;S</c:v>
                </c:pt>
                <c:pt idx="4">
                  <c:v>Chiomica e farmaceutica</c:v>
                </c:pt>
                <c:pt idx="5">
                  <c:v>Utilities</c:v>
                </c:pt>
                <c:pt idx="6">
                  <c:v>02- Estrattive</c:v>
                </c:pt>
                <c:pt idx="7">
                  <c:v>Altro made in Italy</c:v>
                </c:pt>
                <c:pt idx="8">
                  <c:v>Altro manifatturiero</c:v>
                </c:pt>
                <c:pt idx="9">
                  <c:v>01- Agricoltura, c&amp;p</c:v>
                </c:pt>
                <c:pt idx="10">
                  <c:v>18- Ind. carta-stampa</c:v>
                </c:pt>
                <c:pt idx="11">
                  <c:v>Attività immobiliari</c:v>
                </c:pt>
                <c:pt idx="12">
                  <c:v>34- Attività professionali</c:v>
                </c:pt>
                <c:pt idx="13">
                  <c:v>03- Ind. alimentari</c:v>
                </c:pt>
                <c:pt idx="14">
                  <c:v>Altri servizi a imprese e persone</c:v>
                </c:pt>
                <c:pt idx="15">
                  <c:v>27- Comm. ingrosso</c:v>
                </c:pt>
                <c:pt idx="16">
                  <c:v>Cinema editoria comunicazioni e telecomunicazioni</c:v>
                </c:pt>
                <c:pt idx="17">
                  <c:v>Credito e finanza</c:v>
                </c:pt>
                <c:pt idx="18">
                  <c:v>28- Trasporti e magazz.</c:v>
                </c:pt>
                <c:pt idx="19">
                  <c:v>25- Commercio dett.</c:v>
                </c:pt>
                <c:pt idx="20">
                  <c:v>Moda</c:v>
                </c:pt>
                <c:pt idx="21">
                  <c:v>26- Servizi turistici</c:v>
                </c:pt>
              </c:strCache>
            </c:strRef>
          </c:cat>
          <c:val>
            <c:numRef>
              <c:f>toscana!$L$235:$L$256</c:f>
              <c:numCache>
                <c:formatCode>_-* #,##0\ _€_-;\-* #,##0\ _€_-;_-* "-"??\ _€_-;_-@_-</c:formatCode>
                <c:ptCount val="22"/>
                <c:pt idx="0">
                  <c:v>31041.272566666652</c:v>
                </c:pt>
                <c:pt idx="1">
                  <c:v>-7572.3161083333334</c:v>
                </c:pt>
                <c:pt idx="2">
                  <c:v>8950.7081178166991</c:v>
                </c:pt>
                <c:pt idx="3">
                  <c:v>2330.4266416666533</c:v>
                </c:pt>
                <c:pt idx="4">
                  <c:v>844.30297025833693</c:v>
                </c:pt>
                <c:pt idx="5">
                  <c:v>1605.7996516666719</c:v>
                </c:pt>
                <c:pt idx="6">
                  <c:v>-400.39468549999992</c:v>
                </c:pt>
                <c:pt idx="7">
                  <c:v>-6849.2336273750025</c:v>
                </c:pt>
                <c:pt idx="8">
                  <c:v>-2349.4946829999999</c:v>
                </c:pt>
                <c:pt idx="9">
                  <c:v>5788.1041333333424</c:v>
                </c:pt>
                <c:pt idx="10">
                  <c:v>-947.20799925000051</c:v>
                </c:pt>
                <c:pt idx="11">
                  <c:v>3347.0000009166647</c:v>
                </c:pt>
                <c:pt idx="12">
                  <c:v>742.56748874999141</c:v>
                </c:pt>
                <c:pt idx="13">
                  <c:v>2207.3693499999968</c:v>
                </c:pt>
                <c:pt idx="14">
                  <c:v>19852.391784725049</c:v>
                </c:pt>
                <c:pt idx="15">
                  <c:v>1162.1422619166406</c:v>
                </c:pt>
                <c:pt idx="16">
                  <c:v>-2434.801203608341</c:v>
                </c:pt>
                <c:pt idx="17">
                  <c:v>-9213.2055583333349</c:v>
                </c:pt>
                <c:pt idx="18">
                  <c:v>4440.504333333316</c:v>
                </c:pt>
                <c:pt idx="19">
                  <c:v>4600.391591666671</c:v>
                </c:pt>
                <c:pt idx="20">
                  <c:v>24483.439005391658</c:v>
                </c:pt>
                <c:pt idx="21">
                  <c:v>20698.440316666674</c:v>
                </c:pt>
              </c:numCache>
            </c:numRef>
          </c:val>
        </c:ser>
        <c:gapWidth val="60"/>
        <c:axId val="120766464"/>
        <c:axId val="120768000"/>
      </c:barChart>
      <c:catAx>
        <c:axId val="120766464"/>
        <c:scaling>
          <c:orientation val="minMax"/>
        </c:scaling>
        <c:axPos val="l"/>
        <c:majorTickMark val="cross"/>
        <c:tickLblPos val="low"/>
        <c:crossAx val="120768000"/>
        <c:crosses val="autoZero"/>
        <c:auto val="1"/>
        <c:lblAlgn val="ctr"/>
        <c:lblOffset val="100"/>
        <c:tickLblSkip val="1"/>
      </c:catAx>
      <c:valAx>
        <c:axId val="120768000"/>
        <c:scaling>
          <c:orientation val="minMax"/>
        </c:scaling>
        <c:axPos val="b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#,##0" sourceLinked="0"/>
        <c:tickLblPos val="low"/>
        <c:spPr>
          <a:ln>
            <a:noFill/>
          </a:ln>
        </c:spPr>
        <c:crossAx val="12076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3151422418105742E-2"/>
          <c:y val="0"/>
          <c:w val="0.92807533676881881"/>
          <c:h val="4.7904126947556407E-2"/>
        </c:manualLayout>
      </c:layout>
    </c:legend>
    <c:plotVisOnly val="1"/>
  </c:chart>
  <c:spPr>
    <a:noFill/>
    <a:ln>
      <a:noFill/>
    </a:ln>
  </c:spPr>
  <c:txPr>
    <a:bodyPr/>
    <a:lstStyle/>
    <a:p>
      <a:pPr>
        <a:defRPr sz="1400">
          <a:latin typeface="Arial Narrow" pitchFamily="34" charset="0"/>
        </a:defRPr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4.3880417851950487E-2"/>
          <c:y val="9.4894166731333759E-2"/>
          <c:w val="0.64219264679384214"/>
          <c:h val="0.85990204089085276"/>
        </c:manualLayout>
      </c:layout>
      <c:barChart>
        <c:barDir val="bar"/>
        <c:grouping val="clustered"/>
        <c:ser>
          <c:idx val="0"/>
          <c:order val="0"/>
          <c:tx>
            <c:strRef>
              <c:f>Foglio5!$C$2</c:f>
              <c:strCache>
                <c:ptCount val="1"/>
                <c:pt idx="0">
                  <c:v>Presenze 21/19</c:v>
                </c:pt>
              </c:strCache>
            </c:strRef>
          </c:tx>
          <c:cat>
            <c:strRef>
              <c:f>Foglio5!$B$3:$B$31</c:f>
              <c:strCache>
                <c:ptCount val="29"/>
                <c:pt idx="0">
                  <c:v>Costa degli Etruschi</c:v>
                </c:pt>
                <c:pt idx="1">
                  <c:v>Isola d’Elba</c:v>
                </c:pt>
                <c:pt idx="2">
                  <c:v>Riviera Apuana</c:v>
                </c:pt>
                <c:pt idx="3">
                  <c:v>Livorno</c:v>
                </c:pt>
                <c:pt idx="4">
                  <c:v>Maremma Area Nord</c:v>
                </c:pt>
                <c:pt idx="5">
                  <c:v>Maremma</c:v>
                </c:pt>
                <c:pt idx="6">
                  <c:v>Val d’Orcia</c:v>
                </c:pt>
                <c:pt idx="7">
                  <c:v>Casentino</c:v>
                </c:pt>
                <c:pt idx="8">
                  <c:v>Val Tiberina</c:v>
                </c:pt>
                <c:pt idx="9">
                  <c:v>Valdarno Aretino</c:v>
                </c:pt>
                <c:pt idx="10">
                  <c:v>Amiata</c:v>
                </c:pt>
                <c:pt idx="11">
                  <c:v>Versilia</c:v>
                </c:pt>
                <c:pt idx="12">
                  <c:v>Lunigiana</c:v>
                </c:pt>
                <c:pt idx="13">
                  <c:v>Pistoia e Montagna Pistoiese</c:v>
                </c:pt>
                <c:pt idx="14">
                  <c:v>Val di Chiana Aretina</c:v>
                </c:pt>
                <c:pt idx="15">
                  <c:v>Terre di Valdelsa e dell’Etruria Volterrana</c:v>
                </c:pt>
                <c:pt idx="16">
                  <c:v>Arezzo</c:v>
                </c:pt>
                <c:pt idx="17">
                  <c:v>Garfagnana e Media Valle del Serchio</c:v>
                </c:pt>
                <c:pt idx="18">
                  <c:v>Val di Chiana Senese</c:v>
                </c:pt>
                <c:pt idx="19">
                  <c:v>Terre di Siena</c:v>
                </c:pt>
                <c:pt idx="20">
                  <c:v>Totale complessivo</c:v>
                </c:pt>
                <c:pt idx="21">
                  <c:v>Terre di Pisa</c:v>
                </c:pt>
                <c:pt idx="22">
                  <c:v>Mugello</c:v>
                </c:pt>
                <c:pt idx="23">
                  <c:v>Piana di Lucca</c:v>
                </c:pt>
                <c:pt idx="24">
                  <c:v>Chianti</c:v>
                </c:pt>
                <c:pt idx="25">
                  <c:v>Empolese Val d’Elsa e Montalbano</c:v>
                </c:pt>
                <c:pt idx="26">
                  <c:v>Prato e Val Bisenzio</c:v>
                </c:pt>
                <c:pt idx="27">
                  <c:v>Valdinievole</c:v>
                </c:pt>
                <c:pt idx="28">
                  <c:v>Firenze e Area Fiorentina</c:v>
                </c:pt>
              </c:strCache>
            </c:strRef>
          </c:cat>
          <c:val>
            <c:numRef>
              <c:f>Foglio5!$C$3:$C$31</c:f>
              <c:numCache>
                <c:formatCode>General</c:formatCode>
                <c:ptCount val="29"/>
                <c:pt idx="0">
                  <c:v>-2.5925241573504929E-2</c:v>
                </c:pt>
                <c:pt idx="1">
                  <c:v>-5.3578949341256288E-2</c:v>
                </c:pt>
                <c:pt idx="2">
                  <c:v>-5.8180830212113704E-2</c:v>
                </c:pt>
                <c:pt idx="3">
                  <c:v>-7.4192204359007891E-2</c:v>
                </c:pt>
                <c:pt idx="4">
                  <c:v>-7.7099037581953508E-2</c:v>
                </c:pt>
                <c:pt idx="5">
                  <c:v>-9.2800083670206326E-2</c:v>
                </c:pt>
                <c:pt idx="6">
                  <c:v>-0.13220990821716044</c:v>
                </c:pt>
                <c:pt idx="7">
                  <c:v>-0.13872745031379341</c:v>
                </c:pt>
                <c:pt idx="8">
                  <c:v>-0.15732257184576626</c:v>
                </c:pt>
                <c:pt idx="9">
                  <c:v>-0.17493909150496637</c:v>
                </c:pt>
                <c:pt idx="10">
                  <c:v>-0.18371489950430087</c:v>
                </c:pt>
                <c:pt idx="11">
                  <c:v>-0.21516302378727398</c:v>
                </c:pt>
                <c:pt idx="12">
                  <c:v>-0.2225856211192252</c:v>
                </c:pt>
                <c:pt idx="13">
                  <c:v>-0.26594217908504592</c:v>
                </c:pt>
                <c:pt idx="14">
                  <c:v>-0.27870287388006615</c:v>
                </c:pt>
                <c:pt idx="15">
                  <c:v>-0.28246274112664915</c:v>
                </c:pt>
                <c:pt idx="16">
                  <c:v>-0.28456902125174682</c:v>
                </c:pt>
                <c:pt idx="17">
                  <c:v>-0.32075410146246724</c:v>
                </c:pt>
                <c:pt idx="18">
                  <c:v>-0.34457105081478201</c:v>
                </c:pt>
                <c:pt idx="19">
                  <c:v>-0.34906654029739931</c:v>
                </c:pt>
                <c:pt idx="20">
                  <c:v>-0.35322497210268367</c:v>
                </c:pt>
                <c:pt idx="21">
                  <c:v>-0.36418783185092601</c:v>
                </c:pt>
                <c:pt idx="22">
                  <c:v>-0.38995538251676731</c:v>
                </c:pt>
                <c:pt idx="23">
                  <c:v>-0.40443135686113518</c:v>
                </c:pt>
                <c:pt idx="24">
                  <c:v>-0.43639695878092088</c:v>
                </c:pt>
                <c:pt idx="25">
                  <c:v>-0.45217000859260092</c:v>
                </c:pt>
                <c:pt idx="26">
                  <c:v>-0.46468490059635181</c:v>
                </c:pt>
                <c:pt idx="27">
                  <c:v>-0.62167256339523069</c:v>
                </c:pt>
                <c:pt idx="28">
                  <c:v>-0.69465837116103801</c:v>
                </c:pt>
              </c:numCache>
            </c:numRef>
          </c:val>
        </c:ser>
        <c:ser>
          <c:idx val="1"/>
          <c:order val="1"/>
          <c:tx>
            <c:strRef>
              <c:f>Foglio5!$D$2</c:f>
              <c:strCache>
                <c:ptCount val="1"/>
                <c:pt idx="0">
                  <c:v>Avviamenti 20-21 / 19-18</c:v>
                </c:pt>
              </c:strCache>
            </c:strRef>
          </c:tx>
          <c:cat>
            <c:strRef>
              <c:f>Foglio5!$B$3:$B$31</c:f>
              <c:strCache>
                <c:ptCount val="29"/>
                <c:pt idx="0">
                  <c:v>Costa degli Etruschi</c:v>
                </c:pt>
                <c:pt idx="1">
                  <c:v>Isola d’Elba</c:v>
                </c:pt>
                <c:pt idx="2">
                  <c:v>Riviera Apuana</c:v>
                </c:pt>
                <c:pt idx="3">
                  <c:v>Livorno</c:v>
                </c:pt>
                <c:pt idx="4">
                  <c:v>Maremma Area Nord</c:v>
                </c:pt>
                <c:pt idx="5">
                  <c:v>Maremma</c:v>
                </c:pt>
                <c:pt idx="6">
                  <c:v>Val d’Orcia</c:v>
                </c:pt>
                <c:pt idx="7">
                  <c:v>Casentino</c:v>
                </c:pt>
                <c:pt idx="8">
                  <c:v>Val Tiberina</c:v>
                </c:pt>
                <c:pt idx="9">
                  <c:v>Valdarno Aretino</c:v>
                </c:pt>
                <c:pt idx="10">
                  <c:v>Amiata</c:v>
                </c:pt>
                <c:pt idx="11">
                  <c:v>Versilia</c:v>
                </c:pt>
                <c:pt idx="12">
                  <c:v>Lunigiana</c:v>
                </c:pt>
                <c:pt idx="13">
                  <c:v>Pistoia e Montagna Pistoiese</c:v>
                </c:pt>
                <c:pt idx="14">
                  <c:v>Val di Chiana Aretina</c:v>
                </c:pt>
                <c:pt idx="15">
                  <c:v>Terre di Valdelsa e dell’Etruria Volterrana</c:v>
                </c:pt>
                <c:pt idx="16">
                  <c:v>Arezzo</c:v>
                </c:pt>
                <c:pt idx="17">
                  <c:v>Garfagnana e Media Valle del Serchio</c:v>
                </c:pt>
                <c:pt idx="18">
                  <c:v>Val di Chiana Senese</c:v>
                </c:pt>
                <c:pt idx="19">
                  <c:v>Terre di Siena</c:v>
                </c:pt>
                <c:pt idx="20">
                  <c:v>Totale complessivo</c:v>
                </c:pt>
                <c:pt idx="21">
                  <c:v>Terre di Pisa</c:v>
                </c:pt>
                <c:pt idx="22">
                  <c:v>Mugello</c:v>
                </c:pt>
                <c:pt idx="23">
                  <c:v>Piana di Lucca</c:v>
                </c:pt>
                <c:pt idx="24">
                  <c:v>Chianti</c:v>
                </c:pt>
                <c:pt idx="25">
                  <c:v>Empolese Val d’Elsa e Montalbano</c:v>
                </c:pt>
                <c:pt idx="26">
                  <c:v>Prato e Val Bisenzio</c:v>
                </c:pt>
                <c:pt idx="27">
                  <c:v>Valdinievole</c:v>
                </c:pt>
                <c:pt idx="28">
                  <c:v>Firenze e Area Fiorentina</c:v>
                </c:pt>
              </c:strCache>
            </c:strRef>
          </c:cat>
          <c:val>
            <c:numRef>
              <c:f>Foglio5!$D$3:$D$31</c:f>
              <c:numCache>
                <c:formatCode>General</c:formatCode>
                <c:ptCount val="29"/>
                <c:pt idx="0">
                  <c:v>-7.2797748632719164E-2</c:v>
                </c:pt>
                <c:pt idx="1">
                  <c:v>-7.1100381590218809E-2</c:v>
                </c:pt>
                <c:pt idx="2">
                  <c:v>-0.18435877609632217</c:v>
                </c:pt>
                <c:pt idx="3">
                  <c:v>-0.24483306836248059</c:v>
                </c:pt>
                <c:pt idx="4">
                  <c:v>-0.14135779816513774</c:v>
                </c:pt>
                <c:pt idx="5">
                  <c:v>-0.10072984244671035</c:v>
                </c:pt>
                <c:pt idx="6">
                  <c:v>-4.5574986751457325E-2</c:v>
                </c:pt>
                <c:pt idx="7">
                  <c:v>-8.7947882736156502E-2</c:v>
                </c:pt>
                <c:pt idx="8">
                  <c:v>-0.24682274247491642</c:v>
                </c:pt>
                <c:pt idx="9">
                  <c:v>-0.29387291981845898</c:v>
                </c:pt>
                <c:pt idx="10">
                  <c:v>-0.1716814159292035</c:v>
                </c:pt>
                <c:pt idx="11">
                  <c:v>-0.19167699663538162</c:v>
                </c:pt>
                <c:pt idx="12">
                  <c:v>-0.30624263839811539</c:v>
                </c:pt>
                <c:pt idx="13">
                  <c:v>-0.18670945818387832</c:v>
                </c:pt>
                <c:pt idx="14">
                  <c:v>-0.3284784629687037</c:v>
                </c:pt>
                <c:pt idx="15">
                  <c:v>-0.2661915091416176</c:v>
                </c:pt>
                <c:pt idx="16">
                  <c:v>-0.22326797385620956</c:v>
                </c:pt>
                <c:pt idx="17">
                  <c:v>-0.38482663920357207</c:v>
                </c:pt>
                <c:pt idx="18">
                  <c:v>-0.34654877353108982</c:v>
                </c:pt>
                <c:pt idx="19">
                  <c:v>-0.40202451708766906</c:v>
                </c:pt>
                <c:pt idx="20">
                  <c:v>-0.34298040057857138</c:v>
                </c:pt>
                <c:pt idx="21">
                  <c:v>-0.36163227016885663</c:v>
                </c:pt>
                <c:pt idx="22">
                  <c:v>-0.31675567423230988</c:v>
                </c:pt>
                <c:pt idx="23">
                  <c:v>-0.37188037865748902</c:v>
                </c:pt>
                <c:pt idx="24">
                  <c:v>-0.35396669931439945</c:v>
                </c:pt>
                <c:pt idx="25">
                  <c:v>-0.39634643614418635</c:v>
                </c:pt>
                <c:pt idx="26">
                  <c:v>-0.28766086298259025</c:v>
                </c:pt>
                <c:pt idx="27">
                  <c:v>-0.42097913586331531</c:v>
                </c:pt>
                <c:pt idx="28">
                  <c:v>-0.60529502064820473</c:v>
                </c:pt>
              </c:numCache>
            </c:numRef>
          </c:val>
        </c:ser>
        <c:gapWidth val="70"/>
        <c:axId val="119637504"/>
        <c:axId val="119639040"/>
      </c:barChart>
      <c:catAx>
        <c:axId val="119637504"/>
        <c:scaling>
          <c:orientation val="minMax"/>
        </c:scaling>
        <c:axPos val="l"/>
        <c:majorTickMark val="cross"/>
        <c:tickLblPos val="high"/>
        <c:txPr>
          <a:bodyPr/>
          <a:lstStyle/>
          <a:p>
            <a:pPr>
              <a:defRPr sz="1400"/>
            </a:pPr>
            <a:endParaRPr lang="it-IT"/>
          </a:p>
        </c:txPr>
        <c:crossAx val="119639040"/>
        <c:crosses val="autoZero"/>
        <c:auto val="1"/>
        <c:lblAlgn val="ctr"/>
        <c:lblOffset val="100"/>
        <c:tickLblSkip val="1"/>
      </c:catAx>
      <c:valAx>
        <c:axId val="119639040"/>
        <c:scaling>
          <c:orientation val="minMax"/>
          <c:min val="-0.70000000000000062"/>
        </c:scaling>
        <c:axPos val="b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0%" sourceLinked="0"/>
        <c:tickLblPos val="nextTo"/>
        <c:spPr>
          <a:ln>
            <a:noFill/>
          </a:ln>
        </c:spPr>
        <c:crossAx val="119637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750302733872278"/>
          <c:y val="1.3653290485732919E-2"/>
          <c:w val="0.44900976887772392"/>
          <c:h val="5.7127191686382535E-2"/>
        </c:manualLayout>
      </c:layout>
      <c:txPr>
        <a:bodyPr/>
        <a:lstStyle/>
        <a:p>
          <a:pPr>
            <a:defRPr sz="1400"/>
          </a:pPr>
          <a:endParaRPr lang="it-IT"/>
        </a:p>
      </c:txPr>
    </c:legend>
    <c:plotVisOnly val="1"/>
  </c:chart>
  <c:spPr>
    <a:noFill/>
    <a:ln>
      <a:noFill/>
    </a:ln>
  </c:spPr>
  <c:txPr>
    <a:bodyPr/>
    <a:lstStyle/>
    <a:p>
      <a:pPr>
        <a:defRPr sz="800">
          <a:latin typeface="Arial Narrow" pitchFamily="34" charset="0"/>
        </a:defRPr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7.3303363954220713E-2"/>
          <c:y val="0.12915831832705638"/>
          <c:w val="0.85902650657778146"/>
          <c:h val="0.61921068091112297"/>
        </c:manualLayout>
      </c:layout>
      <c:lineChart>
        <c:grouping val="standard"/>
        <c:ser>
          <c:idx val="0"/>
          <c:order val="0"/>
          <c:tx>
            <c:strRef>
              <c:f>Stime!$D$3</c:f>
              <c:strCache>
                <c:ptCount val="1"/>
                <c:pt idx="0">
                  <c:v>Mondo arrivi Internaz a frontiere scenario 1</c:v>
                </c:pt>
              </c:strCache>
            </c:strRef>
          </c:tx>
          <c:marker>
            <c:symbol val="none"/>
          </c:marker>
          <c:cat>
            <c:multiLvlStrRef>
              <c:f>Stime!$B$4:$C$39</c:f>
              <c:multiLvlStrCache>
                <c:ptCount val="36"/>
                <c:lvl>
                  <c:pt idx="0">
                    <c:v>GENNAIO</c:v>
                  </c:pt>
                  <c:pt idx="1">
                    <c:v>FEBBRAIO</c:v>
                  </c:pt>
                  <c:pt idx="2">
                    <c:v>MARZO</c:v>
                  </c:pt>
                  <c:pt idx="3">
                    <c:v>APRILE</c:v>
                  </c:pt>
                  <c:pt idx="4">
                    <c:v>MAGGIO</c:v>
                  </c:pt>
                  <c:pt idx="5">
                    <c:v>GIUGNO</c:v>
                  </c:pt>
                  <c:pt idx="6">
                    <c:v>LUGLIO</c:v>
                  </c:pt>
                  <c:pt idx="7">
                    <c:v>AGOSTO</c:v>
                  </c:pt>
                  <c:pt idx="8">
                    <c:v>SETTEMBRE</c:v>
                  </c:pt>
                  <c:pt idx="9">
                    <c:v>OTTOBRE</c:v>
                  </c:pt>
                  <c:pt idx="10">
                    <c:v>NOVEMBRE</c:v>
                  </c:pt>
                  <c:pt idx="11">
                    <c:v>DICEMBRE</c:v>
                  </c:pt>
                  <c:pt idx="12">
                    <c:v>GENNAIO</c:v>
                  </c:pt>
                  <c:pt idx="13">
                    <c:v>FEBBRAIO</c:v>
                  </c:pt>
                  <c:pt idx="14">
                    <c:v>MARZO</c:v>
                  </c:pt>
                  <c:pt idx="15">
                    <c:v>APRILE</c:v>
                  </c:pt>
                  <c:pt idx="16">
                    <c:v>MAGGIO</c:v>
                  </c:pt>
                  <c:pt idx="17">
                    <c:v>GIUGNO</c:v>
                  </c:pt>
                  <c:pt idx="18">
                    <c:v>LUGLIO</c:v>
                  </c:pt>
                  <c:pt idx="19">
                    <c:v>AGOSTO</c:v>
                  </c:pt>
                  <c:pt idx="20">
                    <c:v>SETTEMBRE</c:v>
                  </c:pt>
                  <c:pt idx="21">
                    <c:v>OTTOBRE</c:v>
                  </c:pt>
                  <c:pt idx="22">
                    <c:v>NOVEMBRE</c:v>
                  </c:pt>
                  <c:pt idx="23">
                    <c:v>DICEMBRE</c:v>
                  </c:pt>
                  <c:pt idx="24">
                    <c:v>GENNAIO</c:v>
                  </c:pt>
                  <c:pt idx="25">
                    <c:v>FEBBRAIO</c:v>
                  </c:pt>
                  <c:pt idx="26">
                    <c:v>MARZO</c:v>
                  </c:pt>
                  <c:pt idx="27">
                    <c:v>APRILE</c:v>
                  </c:pt>
                  <c:pt idx="28">
                    <c:v>MAGGIO</c:v>
                  </c:pt>
                  <c:pt idx="29">
                    <c:v>GIUGNO</c:v>
                  </c:pt>
                  <c:pt idx="30">
                    <c:v>LUGLIO</c:v>
                  </c:pt>
                  <c:pt idx="31">
                    <c:v>AGOSTO</c:v>
                  </c:pt>
                  <c:pt idx="32">
                    <c:v>SETTEMBRE</c:v>
                  </c:pt>
                  <c:pt idx="33">
                    <c:v>OTTOBRE</c:v>
                  </c:pt>
                  <c:pt idx="34">
                    <c:v>NOVEMBRE</c:v>
                  </c:pt>
                  <c:pt idx="35">
                    <c:v>DICEMBRE</c:v>
                  </c:pt>
                </c:lvl>
                <c:lvl>
                  <c:pt idx="0">
                    <c:v>2020</c:v>
                  </c:pt>
                  <c:pt idx="12">
                    <c:v>2021</c:v>
                  </c:pt>
                  <c:pt idx="24">
                    <c:v>2022</c:v>
                  </c:pt>
                </c:lvl>
              </c:multiLvlStrCache>
            </c:multiLvlStrRef>
          </c:cat>
          <c:val>
            <c:numRef>
              <c:f>Stime!$D$4:$D$39</c:f>
              <c:numCache>
                <c:formatCode>0%</c:formatCode>
                <c:ptCount val="36"/>
                <c:pt idx="0">
                  <c:v>1.0000000000000002E-2</c:v>
                </c:pt>
                <c:pt idx="1">
                  <c:v>-0.14000000000000001</c:v>
                </c:pt>
                <c:pt idx="2">
                  <c:v>-0.65000000000000013</c:v>
                </c:pt>
                <c:pt idx="3">
                  <c:v>-0.97000000000000008</c:v>
                </c:pt>
                <c:pt idx="4">
                  <c:v>-0.95000000000000007</c:v>
                </c:pt>
                <c:pt idx="5">
                  <c:v>-0.91</c:v>
                </c:pt>
                <c:pt idx="6">
                  <c:v>-0.79</c:v>
                </c:pt>
                <c:pt idx="7">
                  <c:v>-0.76000000000000012</c:v>
                </c:pt>
                <c:pt idx="8">
                  <c:v>-0.77000000000000013</c:v>
                </c:pt>
                <c:pt idx="9">
                  <c:v>-0.82000000000000006</c:v>
                </c:pt>
                <c:pt idx="10">
                  <c:v>-0.85000000000000009</c:v>
                </c:pt>
                <c:pt idx="11">
                  <c:v>-0.84000000000000008</c:v>
                </c:pt>
                <c:pt idx="12">
                  <c:v>-0.8600000000000001</c:v>
                </c:pt>
                <c:pt idx="13">
                  <c:v>-0.87000000000000011</c:v>
                </c:pt>
                <c:pt idx="14">
                  <c:v>-0.85000000000000009</c:v>
                </c:pt>
                <c:pt idx="15">
                  <c:v>-0.84000000000000008</c:v>
                </c:pt>
                <c:pt idx="16">
                  <c:v>-0.81</c:v>
                </c:pt>
                <c:pt idx="17">
                  <c:v>-0.76000000000000012</c:v>
                </c:pt>
                <c:pt idx="18">
                  <c:v>-0.65000000000000013</c:v>
                </c:pt>
                <c:pt idx="19">
                  <c:v>-0.6100000000000001</c:v>
                </c:pt>
                <c:pt idx="20">
                  <c:v>-0.60000000000000009</c:v>
                </c:pt>
                <c:pt idx="21">
                  <c:v>-0.59</c:v>
                </c:pt>
                <c:pt idx="22">
                  <c:v>-0.63000000000000012</c:v>
                </c:pt>
                <c:pt idx="23">
                  <c:v>-0.65000000000000013</c:v>
                </c:pt>
                <c:pt idx="24">
                  <c:v>-0.71000000000000008</c:v>
                </c:pt>
                <c:pt idx="25">
                  <c:v>-0.7400000000000001</c:v>
                </c:pt>
                <c:pt idx="26">
                  <c:v>-0.75000000000000011</c:v>
                </c:pt>
                <c:pt idx="27">
                  <c:v>-0.7400000000000001</c:v>
                </c:pt>
                <c:pt idx="28">
                  <c:v>-0.72000000000000008</c:v>
                </c:pt>
                <c:pt idx="29">
                  <c:v>-0.70000000000000007</c:v>
                </c:pt>
                <c:pt idx="30">
                  <c:v>-0.6100000000000001</c:v>
                </c:pt>
                <c:pt idx="31">
                  <c:v>-0.54</c:v>
                </c:pt>
                <c:pt idx="32">
                  <c:v>-0.51</c:v>
                </c:pt>
                <c:pt idx="33">
                  <c:v>-0.48000000000000004</c:v>
                </c:pt>
                <c:pt idx="34">
                  <c:v>-0.47000000000000003</c:v>
                </c:pt>
                <c:pt idx="35">
                  <c:v>-0.47000000000000003</c:v>
                </c:pt>
              </c:numCache>
            </c:numRef>
          </c:val>
        </c:ser>
        <c:ser>
          <c:idx val="1"/>
          <c:order val="1"/>
          <c:tx>
            <c:strRef>
              <c:f>Stime!$E$3</c:f>
              <c:strCache>
                <c:ptCount val="1"/>
                <c:pt idx="0">
                  <c:v>Mondo arrivi Internaz a frontiere scenario 2</c:v>
                </c:pt>
              </c:strCache>
            </c:strRef>
          </c:tx>
          <c:marker>
            <c:symbol val="none"/>
          </c:marker>
          <c:cat>
            <c:multiLvlStrRef>
              <c:f>Stime!$B$4:$C$39</c:f>
              <c:multiLvlStrCache>
                <c:ptCount val="36"/>
                <c:lvl>
                  <c:pt idx="0">
                    <c:v>GENNAIO</c:v>
                  </c:pt>
                  <c:pt idx="1">
                    <c:v>FEBBRAIO</c:v>
                  </c:pt>
                  <c:pt idx="2">
                    <c:v>MARZO</c:v>
                  </c:pt>
                  <c:pt idx="3">
                    <c:v>APRILE</c:v>
                  </c:pt>
                  <c:pt idx="4">
                    <c:v>MAGGIO</c:v>
                  </c:pt>
                  <c:pt idx="5">
                    <c:v>GIUGNO</c:v>
                  </c:pt>
                  <c:pt idx="6">
                    <c:v>LUGLIO</c:v>
                  </c:pt>
                  <c:pt idx="7">
                    <c:v>AGOSTO</c:v>
                  </c:pt>
                  <c:pt idx="8">
                    <c:v>SETTEMBRE</c:v>
                  </c:pt>
                  <c:pt idx="9">
                    <c:v>OTTOBRE</c:v>
                  </c:pt>
                  <c:pt idx="10">
                    <c:v>NOVEMBRE</c:v>
                  </c:pt>
                  <c:pt idx="11">
                    <c:v>DICEMBRE</c:v>
                  </c:pt>
                  <c:pt idx="12">
                    <c:v>GENNAIO</c:v>
                  </c:pt>
                  <c:pt idx="13">
                    <c:v>FEBBRAIO</c:v>
                  </c:pt>
                  <c:pt idx="14">
                    <c:v>MARZO</c:v>
                  </c:pt>
                  <c:pt idx="15">
                    <c:v>APRILE</c:v>
                  </c:pt>
                  <c:pt idx="16">
                    <c:v>MAGGIO</c:v>
                  </c:pt>
                  <c:pt idx="17">
                    <c:v>GIUGNO</c:v>
                  </c:pt>
                  <c:pt idx="18">
                    <c:v>LUGLIO</c:v>
                  </c:pt>
                  <c:pt idx="19">
                    <c:v>AGOSTO</c:v>
                  </c:pt>
                  <c:pt idx="20">
                    <c:v>SETTEMBRE</c:v>
                  </c:pt>
                  <c:pt idx="21">
                    <c:v>OTTOBRE</c:v>
                  </c:pt>
                  <c:pt idx="22">
                    <c:v>NOVEMBRE</c:v>
                  </c:pt>
                  <c:pt idx="23">
                    <c:v>DICEMBRE</c:v>
                  </c:pt>
                  <c:pt idx="24">
                    <c:v>GENNAIO</c:v>
                  </c:pt>
                  <c:pt idx="25">
                    <c:v>FEBBRAIO</c:v>
                  </c:pt>
                  <c:pt idx="26">
                    <c:v>MARZO</c:v>
                  </c:pt>
                  <c:pt idx="27">
                    <c:v>APRILE</c:v>
                  </c:pt>
                  <c:pt idx="28">
                    <c:v>MAGGIO</c:v>
                  </c:pt>
                  <c:pt idx="29">
                    <c:v>GIUGNO</c:v>
                  </c:pt>
                  <c:pt idx="30">
                    <c:v>LUGLIO</c:v>
                  </c:pt>
                  <c:pt idx="31">
                    <c:v>AGOSTO</c:v>
                  </c:pt>
                  <c:pt idx="32">
                    <c:v>SETTEMBRE</c:v>
                  </c:pt>
                  <c:pt idx="33">
                    <c:v>OTTOBRE</c:v>
                  </c:pt>
                  <c:pt idx="34">
                    <c:v>NOVEMBRE</c:v>
                  </c:pt>
                  <c:pt idx="35">
                    <c:v>DICEMBRE</c:v>
                  </c:pt>
                </c:lvl>
                <c:lvl>
                  <c:pt idx="0">
                    <c:v>2020</c:v>
                  </c:pt>
                  <c:pt idx="12">
                    <c:v>2021</c:v>
                  </c:pt>
                  <c:pt idx="24">
                    <c:v>2022</c:v>
                  </c:pt>
                </c:lvl>
              </c:multiLvlStrCache>
            </c:multiLvlStrRef>
          </c:cat>
          <c:val>
            <c:numRef>
              <c:f>Stime!$E$4:$E$39</c:f>
              <c:numCache>
                <c:formatCode>0%</c:formatCode>
                <c:ptCount val="36"/>
                <c:pt idx="0">
                  <c:v>1.0000000000000002E-2</c:v>
                </c:pt>
                <c:pt idx="1">
                  <c:v>-0.14000000000000001</c:v>
                </c:pt>
                <c:pt idx="2">
                  <c:v>-0.65000000000000013</c:v>
                </c:pt>
                <c:pt idx="3">
                  <c:v>-0.97000000000000008</c:v>
                </c:pt>
                <c:pt idx="4">
                  <c:v>-0.95000000000000007</c:v>
                </c:pt>
                <c:pt idx="5">
                  <c:v>-0.91</c:v>
                </c:pt>
                <c:pt idx="6">
                  <c:v>-0.79</c:v>
                </c:pt>
                <c:pt idx="7">
                  <c:v>-0.76000000000000012</c:v>
                </c:pt>
                <c:pt idx="8">
                  <c:v>-0.77000000000000013</c:v>
                </c:pt>
                <c:pt idx="9">
                  <c:v>-0.82000000000000006</c:v>
                </c:pt>
                <c:pt idx="10">
                  <c:v>-0.85000000000000009</c:v>
                </c:pt>
                <c:pt idx="11">
                  <c:v>-0.84000000000000008</c:v>
                </c:pt>
                <c:pt idx="12">
                  <c:v>-0.8600000000000001</c:v>
                </c:pt>
                <c:pt idx="13">
                  <c:v>-0.87000000000000011</c:v>
                </c:pt>
                <c:pt idx="14">
                  <c:v>-0.85000000000000009</c:v>
                </c:pt>
                <c:pt idx="15">
                  <c:v>-0.84000000000000008</c:v>
                </c:pt>
                <c:pt idx="16">
                  <c:v>-0.81</c:v>
                </c:pt>
                <c:pt idx="17">
                  <c:v>-0.76000000000000012</c:v>
                </c:pt>
                <c:pt idx="18">
                  <c:v>-0.65000000000000013</c:v>
                </c:pt>
                <c:pt idx="19">
                  <c:v>-0.6100000000000001</c:v>
                </c:pt>
                <c:pt idx="20">
                  <c:v>-0.60000000000000009</c:v>
                </c:pt>
                <c:pt idx="21">
                  <c:v>-0.59</c:v>
                </c:pt>
                <c:pt idx="22">
                  <c:v>-0.63000000000000012</c:v>
                </c:pt>
                <c:pt idx="23">
                  <c:v>-0.65000000000000013</c:v>
                </c:pt>
                <c:pt idx="24">
                  <c:v>-0.67000000000000015</c:v>
                </c:pt>
                <c:pt idx="25">
                  <c:v>-0.69000000000000006</c:v>
                </c:pt>
                <c:pt idx="26">
                  <c:v>-0.69000000000000006</c:v>
                </c:pt>
                <c:pt idx="27">
                  <c:v>-0.67</c:v>
                </c:pt>
                <c:pt idx="28">
                  <c:v>-0.63000000000000012</c:v>
                </c:pt>
                <c:pt idx="29">
                  <c:v>-0.5</c:v>
                </c:pt>
                <c:pt idx="30">
                  <c:v>-0.41000000000000003</c:v>
                </c:pt>
                <c:pt idx="31">
                  <c:v>-0.35000000000000003</c:v>
                </c:pt>
                <c:pt idx="32">
                  <c:v>-0.32000000000000006</c:v>
                </c:pt>
                <c:pt idx="33">
                  <c:v>-0.31000000000000005</c:v>
                </c:pt>
                <c:pt idx="34">
                  <c:v>-0.31000000000000005</c:v>
                </c:pt>
                <c:pt idx="35">
                  <c:v>-0.31000000000000005</c:v>
                </c:pt>
              </c:numCache>
            </c:numRef>
          </c:val>
        </c:ser>
        <c:ser>
          <c:idx val="3"/>
          <c:order val="2"/>
          <c:tx>
            <c:strRef>
              <c:f>Stime!$G$3</c:f>
              <c:strCache>
                <c:ptCount val="1"/>
                <c:pt idx="0">
                  <c:v>Toscana arrivi stranieri</c:v>
                </c:pt>
              </c:strCache>
            </c:strRef>
          </c:tx>
          <c:spPr>
            <a:ln w="44450"/>
          </c:spPr>
          <c:marker>
            <c:symbol val="none"/>
          </c:marker>
          <c:dPt>
            <c:idx val="25"/>
            <c:spPr>
              <a:ln w="44450">
                <a:prstDash val="sysDash"/>
              </a:ln>
            </c:spPr>
          </c:dPt>
          <c:dPt>
            <c:idx val="26"/>
            <c:spPr>
              <a:ln w="44450">
                <a:prstDash val="sysDash"/>
              </a:ln>
            </c:spPr>
          </c:dPt>
          <c:dPt>
            <c:idx val="27"/>
            <c:spPr>
              <a:ln w="44450">
                <a:prstDash val="sysDash"/>
              </a:ln>
            </c:spPr>
          </c:dPt>
          <c:dPt>
            <c:idx val="28"/>
            <c:spPr>
              <a:ln w="44450">
                <a:prstDash val="sysDash"/>
              </a:ln>
            </c:spPr>
          </c:dPt>
          <c:dPt>
            <c:idx val="29"/>
            <c:spPr>
              <a:ln w="44450">
                <a:prstDash val="sysDash"/>
              </a:ln>
            </c:spPr>
          </c:dPt>
          <c:dPt>
            <c:idx val="30"/>
            <c:spPr>
              <a:ln w="44450">
                <a:prstDash val="sysDash"/>
              </a:ln>
            </c:spPr>
          </c:dPt>
          <c:dPt>
            <c:idx val="31"/>
            <c:spPr>
              <a:ln w="44450">
                <a:prstDash val="sysDash"/>
              </a:ln>
            </c:spPr>
          </c:dPt>
          <c:dPt>
            <c:idx val="32"/>
            <c:spPr>
              <a:ln w="44450">
                <a:prstDash val="sysDash"/>
              </a:ln>
            </c:spPr>
          </c:dPt>
          <c:dPt>
            <c:idx val="33"/>
            <c:spPr>
              <a:ln w="44450">
                <a:prstDash val="sysDash"/>
              </a:ln>
            </c:spPr>
          </c:dPt>
          <c:dPt>
            <c:idx val="34"/>
            <c:spPr>
              <a:ln w="44450">
                <a:prstDash val="sysDash"/>
              </a:ln>
            </c:spPr>
          </c:dPt>
          <c:dPt>
            <c:idx val="35"/>
            <c:spPr>
              <a:ln w="44450">
                <a:prstDash val="sysDash"/>
              </a:ln>
            </c:spPr>
          </c:dPt>
          <c:cat>
            <c:multiLvlStrRef>
              <c:f>Stime!$B$4:$C$39</c:f>
              <c:multiLvlStrCache>
                <c:ptCount val="36"/>
                <c:lvl>
                  <c:pt idx="0">
                    <c:v>GENNAIO</c:v>
                  </c:pt>
                  <c:pt idx="1">
                    <c:v>FEBBRAIO</c:v>
                  </c:pt>
                  <c:pt idx="2">
                    <c:v>MARZO</c:v>
                  </c:pt>
                  <c:pt idx="3">
                    <c:v>APRILE</c:v>
                  </c:pt>
                  <c:pt idx="4">
                    <c:v>MAGGIO</c:v>
                  </c:pt>
                  <c:pt idx="5">
                    <c:v>GIUGNO</c:v>
                  </c:pt>
                  <c:pt idx="6">
                    <c:v>LUGLIO</c:v>
                  </c:pt>
                  <c:pt idx="7">
                    <c:v>AGOSTO</c:v>
                  </c:pt>
                  <c:pt idx="8">
                    <c:v>SETTEMBRE</c:v>
                  </c:pt>
                  <c:pt idx="9">
                    <c:v>OTTOBRE</c:v>
                  </c:pt>
                  <c:pt idx="10">
                    <c:v>NOVEMBRE</c:v>
                  </c:pt>
                  <c:pt idx="11">
                    <c:v>DICEMBRE</c:v>
                  </c:pt>
                  <c:pt idx="12">
                    <c:v>GENNAIO</c:v>
                  </c:pt>
                  <c:pt idx="13">
                    <c:v>FEBBRAIO</c:v>
                  </c:pt>
                  <c:pt idx="14">
                    <c:v>MARZO</c:v>
                  </c:pt>
                  <c:pt idx="15">
                    <c:v>APRILE</c:v>
                  </c:pt>
                  <c:pt idx="16">
                    <c:v>MAGGIO</c:v>
                  </c:pt>
                  <c:pt idx="17">
                    <c:v>GIUGNO</c:v>
                  </c:pt>
                  <c:pt idx="18">
                    <c:v>LUGLIO</c:v>
                  </c:pt>
                  <c:pt idx="19">
                    <c:v>AGOSTO</c:v>
                  </c:pt>
                  <c:pt idx="20">
                    <c:v>SETTEMBRE</c:v>
                  </c:pt>
                  <c:pt idx="21">
                    <c:v>OTTOBRE</c:v>
                  </c:pt>
                  <c:pt idx="22">
                    <c:v>NOVEMBRE</c:v>
                  </c:pt>
                  <c:pt idx="23">
                    <c:v>DICEMBRE</c:v>
                  </c:pt>
                  <c:pt idx="24">
                    <c:v>GENNAIO</c:v>
                  </c:pt>
                  <c:pt idx="25">
                    <c:v>FEBBRAIO</c:v>
                  </c:pt>
                  <c:pt idx="26">
                    <c:v>MARZO</c:v>
                  </c:pt>
                  <c:pt idx="27">
                    <c:v>APRILE</c:v>
                  </c:pt>
                  <c:pt idx="28">
                    <c:v>MAGGIO</c:v>
                  </c:pt>
                  <c:pt idx="29">
                    <c:v>GIUGNO</c:v>
                  </c:pt>
                  <c:pt idx="30">
                    <c:v>LUGLIO</c:v>
                  </c:pt>
                  <c:pt idx="31">
                    <c:v>AGOSTO</c:v>
                  </c:pt>
                  <c:pt idx="32">
                    <c:v>SETTEMBRE</c:v>
                  </c:pt>
                  <c:pt idx="33">
                    <c:v>OTTOBRE</c:v>
                  </c:pt>
                  <c:pt idx="34">
                    <c:v>NOVEMBRE</c:v>
                  </c:pt>
                  <c:pt idx="35">
                    <c:v>DICEMBRE</c:v>
                  </c:pt>
                </c:lvl>
                <c:lvl>
                  <c:pt idx="0">
                    <c:v>2020</c:v>
                  </c:pt>
                  <c:pt idx="12">
                    <c:v>2021</c:v>
                  </c:pt>
                  <c:pt idx="24">
                    <c:v>2022</c:v>
                  </c:pt>
                </c:lvl>
              </c:multiLvlStrCache>
            </c:multiLvlStrRef>
          </c:cat>
          <c:val>
            <c:numRef>
              <c:f>Stime!$G$4:$G$39</c:f>
              <c:numCache>
                <c:formatCode>0%</c:formatCode>
                <c:ptCount val="36"/>
                <c:pt idx="0">
                  <c:v>4.6607217821736505E-2</c:v>
                </c:pt>
                <c:pt idx="1">
                  <c:v>-0.35040466659769703</c:v>
                </c:pt>
                <c:pt idx="2">
                  <c:v>-0.95940718138723891</c:v>
                </c:pt>
                <c:pt idx="3">
                  <c:v>-0.99928148744703948</c:v>
                </c:pt>
                <c:pt idx="4">
                  <c:v>-0.99734319825121898</c:v>
                </c:pt>
                <c:pt idx="5">
                  <c:v>-0.95576794513085883</c:v>
                </c:pt>
                <c:pt idx="6">
                  <c:v>-0.79732402610835063</c:v>
                </c:pt>
                <c:pt idx="7">
                  <c:v>-0.65835469312660211</c:v>
                </c:pt>
                <c:pt idx="8">
                  <c:v>-0.65613927817977902</c:v>
                </c:pt>
                <c:pt idx="9">
                  <c:v>-0.81616042465349481</c:v>
                </c:pt>
                <c:pt idx="10">
                  <c:v>-0.96814358115237642</c:v>
                </c:pt>
                <c:pt idx="11">
                  <c:v>-0.97655559578452322</c:v>
                </c:pt>
                <c:pt idx="12">
                  <c:v>-0.95811209167362488</c:v>
                </c:pt>
                <c:pt idx="13">
                  <c:v>-0.95349716295689124</c:v>
                </c:pt>
                <c:pt idx="14">
                  <c:v>-0.96661243912374528</c:v>
                </c:pt>
                <c:pt idx="15">
                  <c:v>-0.98381315872404485</c:v>
                </c:pt>
                <c:pt idx="16">
                  <c:v>-0.87876703988681637</c:v>
                </c:pt>
                <c:pt idx="17">
                  <c:v>-0.78254685913784139</c:v>
                </c:pt>
                <c:pt idx="18">
                  <c:v>-0.42455294071045352</c:v>
                </c:pt>
                <c:pt idx="19">
                  <c:v>-0.26201390090104265</c:v>
                </c:pt>
                <c:pt idx="20">
                  <c:v>-0.38825776748367141</c:v>
                </c:pt>
                <c:pt idx="21">
                  <c:v>-0.4537208616515675</c:v>
                </c:pt>
                <c:pt idx="22">
                  <c:v>-0.53990006720626471</c:v>
                </c:pt>
                <c:pt idx="23">
                  <c:v>-0.62584724152563831</c:v>
                </c:pt>
                <c:pt idx="24">
                  <c:v>-0.74643616444340544</c:v>
                </c:pt>
                <c:pt idx="25">
                  <c:v>-0.756221887862362</c:v>
                </c:pt>
                <c:pt idx="26">
                  <c:v>-0.7846618623475109</c:v>
                </c:pt>
                <c:pt idx="27">
                  <c:v>-0.78470811469655977</c:v>
                </c:pt>
                <c:pt idx="28">
                  <c:v>-0.6834854754675237</c:v>
                </c:pt>
                <c:pt idx="29">
                  <c:v>-0.51483345995910612</c:v>
                </c:pt>
                <c:pt idx="30">
                  <c:v>-0.26779493183274761</c:v>
                </c:pt>
                <c:pt idx="31">
                  <c:v>-0.15033584477928671</c:v>
                </c:pt>
                <c:pt idx="32">
                  <c:v>-0.20707080932462471</c:v>
                </c:pt>
                <c:pt idx="33">
                  <c:v>-0.23839570696946766</c:v>
                </c:pt>
                <c:pt idx="34">
                  <c:v>-0.26566511243482871</c:v>
                </c:pt>
                <c:pt idx="35">
                  <c:v>-0.29848099211222756</c:v>
                </c:pt>
              </c:numCache>
            </c:numRef>
          </c:val>
        </c:ser>
        <c:marker val="1"/>
        <c:axId val="120839552"/>
        <c:axId val="120841344"/>
      </c:lineChart>
      <c:catAx>
        <c:axId val="120839552"/>
        <c:scaling>
          <c:orientation val="minMax"/>
        </c:scaling>
        <c:axPos val="b"/>
        <c:tickLblPos val="low"/>
        <c:crossAx val="120841344"/>
        <c:crosses val="autoZero"/>
        <c:auto val="1"/>
        <c:lblAlgn val="ctr"/>
        <c:lblOffset val="100"/>
        <c:tickLblSkip val="1"/>
      </c:catAx>
      <c:valAx>
        <c:axId val="120841344"/>
        <c:scaling>
          <c:orientation val="minMax"/>
        </c:scaling>
        <c:axPos val="l"/>
        <c:majorGridlines/>
        <c:numFmt formatCode="0%" sourceLinked="1"/>
        <c:tickLblPos val="nextTo"/>
        <c:crossAx val="120839552"/>
        <c:crosses val="autoZero"/>
        <c:crossBetween val="between"/>
      </c:valAx>
      <c:spPr>
        <a:ln>
          <a:prstDash val="sysDash"/>
        </a:ln>
      </c:spPr>
    </c:plotArea>
    <c:legend>
      <c:legendPos val="r"/>
      <c:layout>
        <c:manualLayout>
          <c:xMode val="edge"/>
          <c:yMode val="edge"/>
          <c:x val="4.3642715517609225E-2"/>
          <c:y val="8.2570003947597548E-3"/>
          <c:w val="0.52120504807475254"/>
          <c:h val="0.11644744301967382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</c:chart>
  <c:txPr>
    <a:bodyPr/>
    <a:lstStyle/>
    <a:p>
      <a:pPr>
        <a:defRPr sz="14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0134182997858819"/>
          <c:y val="0.13575424918179602"/>
          <c:w val="0.86404305511585933"/>
          <c:h val="0.77384074194800334"/>
        </c:manualLayout>
      </c:layout>
      <c:barChart>
        <c:barDir val="col"/>
        <c:grouping val="clustered"/>
        <c:ser>
          <c:idx val="0"/>
          <c:order val="0"/>
          <c:tx>
            <c:strRef>
              <c:f>'Toscana mesi genn-nov'!$C$71</c:f>
              <c:strCache>
                <c:ptCount val="1"/>
                <c:pt idx="0">
                  <c:v>Toscana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40354151143665135"/>
                </c:manualLayout>
              </c:layout>
              <c:showVal val="1"/>
            </c:dLbl>
            <c:dLbl>
              <c:idx val="2"/>
              <c:layout>
                <c:manualLayout>
                  <c:x val="-4.2608541905499921E-3"/>
                  <c:y val="0.28338589286281768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Arial Narrow" pitchFamily="34" charset="0"/>
                  </a:defRPr>
                </a:pPr>
                <a:endParaRPr lang="it-IT"/>
              </a:p>
            </c:txPr>
            <c:showVal val="1"/>
          </c:dLbls>
          <c:cat>
            <c:strRef>
              <c:f>'Toscana mesi genn-nov'!$B$72:$B$74</c:f>
              <c:strCache>
                <c:ptCount val="3"/>
                <c:pt idx="0">
                  <c:v>2020/19</c:v>
                </c:pt>
                <c:pt idx="1">
                  <c:v>2021/20</c:v>
                </c:pt>
                <c:pt idx="2">
                  <c:v>2021/19</c:v>
                </c:pt>
              </c:strCache>
            </c:strRef>
          </c:cat>
          <c:val>
            <c:numRef>
              <c:f>'Toscana mesi genn-nov'!$C$72:$C$74</c:f>
              <c:numCache>
                <c:formatCode>0.0%</c:formatCode>
                <c:ptCount val="3"/>
                <c:pt idx="0">
                  <c:v>-0.53489782551652465</c:v>
                </c:pt>
                <c:pt idx="1">
                  <c:v>0.39497161268037045</c:v>
                </c:pt>
                <c:pt idx="2">
                  <c:v>-0.35119566959963988</c:v>
                </c:pt>
              </c:numCache>
            </c:numRef>
          </c:val>
        </c:ser>
        <c:ser>
          <c:idx val="1"/>
          <c:order val="1"/>
          <c:tx>
            <c:strRef>
              <c:f>'Toscana mesi genn-nov'!$D$71</c:f>
              <c:strCache>
                <c:ptCount val="1"/>
                <c:pt idx="0">
                  <c:v>Italia</c:v>
                </c:pt>
              </c:strCache>
            </c:strRef>
          </c:tx>
          <c:dLbls>
            <c:dLbl>
              <c:idx val="0"/>
              <c:layout>
                <c:manualLayout>
                  <c:x val="-4.2608541905500962E-3"/>
                  <c:y val="0.38767190143633357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2947213285773296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Arial Narrow" pitchFamily="34" charset="0"/>
                  </a:defRPr>
                </a:pPr>
                <a:endParaRPr lang="it-IT"/>
              </a:p>
            </c:txPr>
            <c:showVal val="1"/>
          </c:dLbls>
          <c:cat>
            <c:strRef>
              <c:f>'Toscana mesi genn-nov'!$B$72:$B$74</c:f>
              <c:strCache>
                <c:ptCount val="3"/>
                <c:pt idx="0">
                  <c:v>2020/19</c:v>
                </c:pt>
                <c:pt idx="1">
                  <c:v>2021/20</c:v>
                </c:pt>
                <c:pt idx="2">
                  <c:v>2021/19</c:v>
                </c:pt>
              </c:strCache>
            </c:strRef>
          </c:cat>
          <c:val>
            <c:numRef>
              <c:f>'Toscana mesi genn-nov'!$D$72:$D$74</c:f>
              <c:numCache>
                <c:formatCode>0.0%</c:formatCode>
                <c:ptCount val="3"/>
                <c:pt idx="0">
                  <c:v>-0.51102518875827097</c:v>
                </c:pt>
                <c:pt idx="1">
                  <c:v>0.29195704635268982</c:v>
                </c:pt>
                <c:pt idx="2">
                  <c:v>-0.368265547127273</c:v>
                </c:pt>
              </c:numCache>
            </c:numRef>
          </c:val>
        </c:ser>
        <c:axId val="113983872"/>
        <c:axId val="113985408"/>
      </c:barChart>
      <c:catAx>
        <c:axId val="113983872"/>
        <c:scaling>
          <c:orientation val="minMax"/>
        </c:scaling>
        <c:axPos val="b"/>
        <c:tickLblPos val="low"/>
        <c:txPr>
          <a:bodyPr/>
          <a:lstStyle/>
          <a:p>
            <a:pPr>
              <a:defRPr sz="1800" b="1">
                <a:latin typeface="Arial Narrow" pitchFamily="34" charset="0"/>
              </a:defRPr>
            </a:pPr>
            <a:endParaRPr lang="it-IT"/>
          </a:p>
        </c:txPr>
        <c:crossAx val="113985408"/>
        <c:crosses val="autoZero"/>
        <c:auto val="1"/>
        <c:lblAlgn val="ctr"/>
        <c:lblOffset val="100"/>
      </c:catAx>
      <c:valAx>
        <c:axId val="113985408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800">
                <a:latin typeface="Arial Narrow" pitchFamily="34" charset="0"/>
              </a:defRPr>
            </a:pPr>
            <a:endParaRPr lang="it-IT"/>
          </a:p>
        </c:txPr>
        <c:crossAx val="113983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8867774734789795E-2"/>
          <c:y val="4.3231164952687383E-2"/>
          <c:w val="0.8786928101943805"/>
          <c:h val="5.4525409405591183E-2"/>
        </c:manualLayout>
      </c:layout>
      <c:txPr>
        <a:bodyPr/>
        <a:lstStyle/>
        <a:p>
          <a:pPr>
            <a:defRPr sz="2400">
              <a:latin typeface="Arial Narrow" pitchFamily="34" charset="0"/>
            </a:defRPr>
          </a:pPr>
          <a:endParaRPr lang="it-IT"/>
        </a:p>
      </c:txPr>
    </c:legend>
    <c:plotVisOnly val="1"/>
  </c:chart>
  <c:txPr>
    <a:bodyPr/>
    <a:lstStyle/>
    <a:p>
      <a:pPr>
        <a:defRPr sz="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384747542742277"/>
          <c:y val="0.18016846241762394"/>
          <c:w val="0.82032742635529254"/>
          <c:h val="0.66290033044367325"/>
        </c:manualLayout>
      </c:layout>
      <c:barChart>
        <c:barDir val="col"/>
        <c:grouping val="clustered"/>
        <c:ser>
          <c:idx val="0"/>
          <c:order val="0"/>
          <c:tx>
            <c:strRef>
              <c:f>tavola3_dati!$K$47</c:f>
              <c:strCache>
                <c:ptCount val="1"/>
                <c:pt idx="0">
                  <c:v>2020/2019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it-IT"/>
              </a:p>
            </c:txPr>
            <c:showVal val="1"/>
          </c:dLbls>
          <c:cat>
            <c:strRef>
              <c:f>tavola3_dati!$J$48:$J$50</c:f>
              <c:strCache>
                <c:ptCount val="3"/>
                <c:pt idx="0">
                  <c:v>Italiani</c:v>
                </c:pt>
                <c:pt idx="1">
                  <c:v>Stranieri</c:v>
                </c:pt>
                <c:pt idx="2">
                  <c:v>Totale</c:v>
                </c:pt>
              </c:strCache>
            </c:strRef>
          </c:cat>
          <c:val>
            <c:numRef>
              <c:f>tavola3_dati!$K$48:$K$50</c:f>
              <c:numCache>
                <c:formatCode>0.0%</c:formatCode>
                <c:ptCount val="3"/>
                <c:pt idx="0">
                  <c:v>-0.29072339553846871</c:v>
                </c:pt>
                <c:pt idx="1">
                  <c:v>-0.76606739791765166</c:v>
                </c:pt>
                <c:pt idx="2">
                  <c:v>-0.54539318735348041</c:v>
                </c:pt>
              </c:numCache>
            </c:numRef>
          </c:val>
        </c:ser>
        <c:ser>
          <c:idx val="1"/>
          <c:order val="1"/>
          <c:tx>
            <c:strRef>
              <c:f>tavola3_dati!$L$47</c:f>
              <c:strCache>
                <c:ptCount val="1"/>
                <c:pt idx="0">
                  <c:v>2021/2020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it-IT"/>
              </a:p>
            </c:txPr>
            <c:showVal val="1"/>
          </c:dLbls>
          <c:cat>
            <c:strRef>
              <c:f>tavola3_dati!$J$48:$J$50</c:f>
              <c:strCache>
                <c:ptCount val="3"/>
                <c:pt idx="0">
                  <c:v>Italiani</c:v>
                </c:pt>
                <c:pt idx="1">
                  <c:v>Stranieri</c:v>
                </c:pt>
                <c:pt idx="2">
                  <c:v>Totale</c:v>
                </c:pt>
              </c:strCache>
            </c:strRef>
          </c:cat>
          <c:val>
            <c:numRef>
              <c:f>tavola3_dati!$L$48:$L$50</c:f>
              <c:numCache>
                <c:formatCode>0.0%</c:formatCode>
                <c:ptCount val="3"/>
                <c:pt idx="0">
                  <c:v>0.25197745904017443</c:v>
                </c:pt>
                <c:pt idx="1">
                  <c:v>0.8712755481685418</c:v>
                </c:pt>
                <c:pt idx="2">
                  <c:v>0.42271301244273024</c:v>
                </c:pt>
              </c:numCache>
            </c:numRef>
          </c:val>
        </c:ser>
        <c:ser>
          <c:idx val="2"/>
          <c:order val="2"/>
          <c:tx>
            <c:strRef>
              <c:f>tavola3_dati!$M$47</c:f>
              <c:strCache>
                <c:ptCount val="1"/>
                <c:pt idx="0">
                  <c:v>2021/2019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it-IT"/>
              </a:p>
            </c:txPr>
            <c:showVal val="1"/>
          </c:dLbls>
          <c:cat>
            <c:strRef>
              <c:f>tavola3_dati!$J$48:$J$50</c:f>
              <c:strCache>
                <c:ptCount val="3"/>
                <c:pt idx="0">
                  <c:v>Italiani</c:v>
                </c:pt>
                <c:pt idx="1">
                  <c:v>Stranieri</c:v>
                </c:pt>
                <c:pt idx="2">
                  <c:v>Totale</c:v>
                </c:pt>
              </c:strCache>
            </c:strRef>
          </c:cat>
          <c:val>
            <c:numRef>
              <c:f>tavola3_dati!$M$48:$M$50</c:f>
              <c:numCache>
                <c:formatCode>0.0%</c:formatCode>
                <c:ptCount val="3"/>
                <c:pt idx="0">
                  <c:v>-0.11200167898960926</c:v>
                </c:pt>
                <c:pt idx="1">
                  <c:v>-0.56224764180386066</c:v>
                </c:pt>
                <c:pt idx="2">
                  <c:v>-0.35322497210268222</c:v>
                </c:pt>
              </c:numCache>
            </c:numRef>
          </c:val>
        </c:ser>
        <c:axId val="116003200"/>
        <c:axId val="116004736"/>
      </c:barChart>
      <c:catAx>
        <c:axId val="116003200"/>
        <c:scaling>
          <c:orientation val="minMax"/>
        </c:scaling>
        <c:axPos val="b"/>
        <c:tickLblPos val="low"/>
        <c:txPr>
          <a:bodyPr/>
          <a:lstStyle/>
          <a:p>
            <a:pPr>
              <a:defRPr sz="1600" b="1">
                <a:latin typeface="Arial Narrow" pitchFamily="34" charset="0"/>
              </a:defRPr>
            </a:pPr>
            <a:endParaRPr lang="it-IT"/>
          </a:p>
        </c:txPr>
        <c:crossAx val="116004736"/>
        <c:crosses val="autoZero"/>
        <c:auto val="1"/>
        <c:lblAlgn val="ctr"/>
        <c:lblOffset val="100"/>
      </c:catAx>
      <c:valAx>
        <c:axId val="116004736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1600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1.2647145095744007E-2"/>
          <c:w val="0.95384849776347436"/>
          <c:h val="0.13338389414055787"/>
        </c:manualLayout>
      </c:layout>
      <c:txPr>
        <a:bodyPr/>
        <a:lstStyle/>
        <a:p>
          <a:pPr>
            <a:defRPr sz="1200">
              <a:latin typeface="Arial Narrow" pitchFamily="34" charset="0"/>
            </a:defRPr>
          </a:pPr>
          <a:endParaRPr lang="it-IT"/>
        </a:p>
      </c:txPr>
    </c:legend>
    <c:plotVisOnly val="1"/>
  </c:chart>
  <c:txPr>
    <a:bodyPr/>
    <a:lstStyle/>
    <a:p>
      <a:pPr>
        <a:defRPr sz="14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3553018372703496"/>
          <c:y val="0.19635024788568095"/>
          <c:w val="0.84078915135608312"/>
          <c:h val="0.65965660542432492"/>
        </c:manualLayout>
      </c:layout>
      <c:lineChart>
        <c:grouping val="standard"/>
        <c:ser>
          <c:idx val="0"/>
          <c:order val="0"/>
          <c:tx>
            <c:strRef>
              <c:f>grafico2_dati!$K$10</c:f>
              <c:strCache>
                <c:ptCount val="1"/>
                <c:pt idx="0">
                  <c:v>Europei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grafico2_dati!$J$11:$J$34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grafico2_dati!$K$11:$K$34</c:f>
              <c:numCache>
                <c:formatCode>0.0%</c:formatCode>
                <c:ptCount val="24"/>
                <c:pt idx="0">
                  <c:v>-7.7185623033654324E-2</c:v>
                </c:pt>
                <c:pt idx="1">
                  <c:v>-0.26147736100667635</c:v>
                </c:pt>
                <c:pt idx="2">
                  <c:v>-0.9137528452177065</c:v>
                </c:pt>
                <c:pt idx="3">
                  <c:v>-0.98971346969272056</c:v>
                </c:pt>
                <c:pt idx="4">
                  <c:v>-0.98925477372435511</c:v>
                </c:pt>
                <c:pt idx="5">
                  <c:v>-0.9366719397475427</c:v>
                </c:pt>
                <c:pt idx="6">
                  <c:v>-0.6830796595160471</c:v>
                </c:pt>
                <c:pt idx="7">
                  <c:v>-0.53214293107204158</c:v>
                </c:pt>
                <c:pt idx="8">
                  <c:v>-0.36228485740159166</c:v>
                </c:pt>
                <c:pt idx="9">
                  <c:v>-0.5847245787408204</c:v>
                </c:pt>
                <c:pt idx="10">
                  <c:v>-0.88831889128004349</c:v>
                </c:pt>
                <c:pt idx="11">
                  <c:v>-0.92065340920580663</c:v>
                </c:pt>
                <c:pt idx="12">
                  <c:v>-0.86464867956907421</c:v>
                </c:pt>
                <c:pt idx="13">
                  <c:v>-0.85912268967608763</c:v>
                </c:pt>
                <c:pt idx="14">
                  <c:v>-0.89784902766446006</c:v>
                </c:pt>
                <c:pt idx="15">
                  <c:v>-0.96657280797551015</c:v>
                </c:pt>
                <c:pt idx="16">
                  <c:v>-0.76473473554935822</c:v>
                </c:pt>
                <c:pt idx="17">
                  <c:v>-0.65528402646634565</c:v>
                </c:pt>
                <c:pt idx="18">
                  <c:v>-0.27109807630820848</c:v>
                </c:pt>
                <c:pt idx="19">
                  <c:v>-5.5125543256294707E-2</c:v>
                </c:pt>
                <c:pt idx="20">
                  <c:v>-5.4467319932617886E-2</c:v>
                </c:pt>
                <c:pt idx="21">
                  <c:v>-0.11456695462964162</c:v>
                </c:pt>
                <c:pt idx="22">
                  <c:v>-0.26405288443783431</c:v>
                </c:pt>
                <c:pt idx="23">
                  <c:v>-0.45076984675863574</c:v>
                </c:pt>
              </c:numCache>
            </c:numRef>
          </c:val>
        </c:ser>
        <c:ser>
          <c:idx val="1"/>
          <c:order val="1"/>
          <c:tx>
            <c:strRef>
              <c:f>grafico2_dati!$L$10</c:f>
              <c:strCache>
                <c:ptCount val="1"/>
                <c:pt idx="0">
                  <c:v>Extraeuropei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grafico2_dati!$J$11:$J$34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grafico2_dati!$L$11:$L$34</c:f>
              <c:numCache>
                <c:formatCode>0.0%</c:formatCode>
                <c:ptCount val="24"/>
                <c:pt idx="0">
                  <c:v>-8.2678237159939161E-2</c:v>
                </c:pt>
                <c:pt idx="1">
                  <c:v>-0.43025835145067481</c:v>
                </c:pt>
                <c:pt idx="2">
                  <c:v>-0.93679465291261066</c:v>
                </c:pt>
                <c:pt idx="3">
                  <c:v>-0.98029004256444274</c:v>
                </c:pt>
                <c:pt idx="4">
                  <c:v>-0.98260075846117911</c:v>
                </c:pt>
                <c:pt idx="5">
                  <c:v>-0.97335094230151264</c:v>
                </c:pt>
                <c:pt idx="6">
                  <c:v>-0.94113254295809723</c:v>
                </c:pt>
                <c:pt idx="7">
                  <c:v>-0.88962889872883211</c:v>
                </c:pt>
                <c:pt idx="8">
                  <c:v>-0.93297137050380963</c:v>
                </c:pt>
                <c:pt idx="9">
                  <c:v>-0.95279450837265167</c:v>
                </c:pt>
                <c:pt idx="10">
                  <c:v>-0.95595650346378969</c:v>
                </c:pt>
                <c:pt idx="11">
                  <c:v>-0.95898770920447762</c:v>
                </c:pt>
                <c:pt idx="12">
                  <c:v>-0.94792644914308211</c:v>
                </c:pt>
                <c:pt idx="13">
                  <c:v>-0.94298389855760212</c:v>
                </c:pt>
                <c:pt idx="14">
                  <c:v>-0.95379874070406234</c:v>
                </c:pt>
                <c:pt idx="15">
                  <c:v>-0.96561203797041062</c:v>
                </c:pt>
                <c:pt idx="16">
                  <c:v>-0.94945565880724958</c:v>
                </c:pt>
                <c:pt idx="17">
                  <c:v>-0.91627272210019062</c:v>
                </c:pt>
                <c:pt idx="18">
                  <c:v>-0.8313724662766786</c:v>
                </c:pt>
                <c:pt idx="19">
                  <c:v>-0.74895669717615054</c:v>
                </c:pt>
                <c:pt idx="20">
                  <c:v>-0.76043099611162901</c:v>
                </c:pt>
                <c:pt idx="21">
                  <c:v>-0.75709193369956951</c:v>
                </c:pt>
                <c:pt idx="22">
                  <c:v>-0.73283889995902263</c:v>
                </c:pt>
                <c:pt idx="23">
                  <c:v>-0.75341058659386362</c:v>
                </c:pt>
              </c:numCache>
            </c:numRef>
          </c:val>
        </c:ser>
        <c:ser>
          <c:idx val="2"/>
          <c:order val="2"/>
          <c:tx>
            <c:strRef>
              <c:f>grafico2_dati!$M$10</c:f>
              <c:strCache>
                <c:ptCount val="1"/>
                <c:pt idx="0">
                  <c:v>Italiani non Toscani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grafico2_dati!$J$11:$J$34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grafico2_dati!$M$11:$M$34</c:f>
              <c:numCache>
                <c:formatCode>0.0%</c:formatCode>
                <c:ptCount val="24"/>
                <c:pt idx="0">
                  <c:v>-1.9643356590495101E-2</c:v>
                </c:pt>
                <c:pt idx="1">
                  <c:v>-0.18182568370909971</c:v>
                </c:pt>
                <c:pt idx="2">
                  <c:v>-0.82332051379423832</c:v>
                </c:pt>
                <c:pt idx="3">
                  <c:v>-0.93151855853216359</c:v>
                </c:pt>
                <c:pt idx="4">
                  <c:v>-0.87127650796270317</c:v>
                </c:pt>
                <c:pt idx="5">
                  <c:v>-0.57831867406823134</c:v>
                </c:pt>
                <c:pt idx="6">
                  <c:v>-7.594108348024653E-2</c:v>
                </c:pt>
                <c:pt idx="7">
                  <c:v>0.11337211319278413</c:v>
                </c:pt>
                <c:pt idx="8">
                  <c:v>3.4458610220253802E-2</c:v>
                </c:pt>
                <c:pt idx="9">
                  <c:v>-0.37414847317830335</c:v>
                </c:pt>
                <c:pt idx="10">
                  <c:v>-0.73944708176666629</c:v>
                </c:pt>
                <c:pt idx="11">
                  <c:v>-0.78282874652833634</c:v>
                </c:pt>
                <c:pt idx="12">
                  <c:v>-0.68711835451171299</c:v>
                </c:pt>
                <c:pt idx="13">
                  <c:v>-0.62136059000754007</c:v>
                </c:pt>
                <c:pt idx="14">
                  <c:v>-0.69998250834881115</c:v>
                </c:pt>
                <c:pt idx="15">
                  <c:v>-0.80700737946567569</c:v>
                </c:pt>
                <c:pt idx="16">
                  <c:v>-0.32503833112333702</c:v>
                </c:pt>
                <c:pt idx="17">
                  <c:v>-7.3604393314779859E-2</c:v>
                </c:pt>
                <c:pt idx="18">
                  <c:v>0.15712512448551452</c:v>
                </c:pt>
                <c:pt idx="19">
                  <c:v>0.14167431215918858</c:v>
                </c:pt>
                <c:pt idx="20">
                  <c:v>0.12102968692122854</c:v>
                </c:pt>
                <c:pt idx="21">
                  <c:v>5.4854429728629819E-2</c:v>
                </c:pt>
                <c:pt idx="22">
                  <c:v>-0.3017205503051068</c:v>
                </c:pt>
                <c:pt idx="23">
                  <c:v>-0.21925616483424012</c:v>
                </c:pt>
              </c:numCache>
            </c:numRef>
          </c:val>
        </c:ser>
        <c:ser>
          <c:idx val="3"/>
          <c:order val="3"/>
          <c:tx>
            <c:strRef>
              <c:f>grafico2_dati!$N$10</c:f>
              <c:strCache>
                <c:ptCount val="1"/>
                <c:pt idx="0">
                  <c:v>Toscani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grafico2_dati!$J$11:$J$34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grafico2_dati!$N$11:$N$34</c:f>
              <c:numCache>
                <c:formatCode>0.0%</c:formatCode>
                <c:ptCount val="24"/>
                <c:pt idx="0">
                  <c:v>-6.6727980744770762E-3</c:v>
                </c:pt>
                <c:pt idx="1">
                  <c:v>-0.17796982096526456</c:v>
                </c:pt>
                <c:pt idx="2">
                  <c:v>-0.6093501747696215</c:v>
                </c:pt>
                <c:pt idx="3">
                  <c:v>-0.78123547968990725</c:v>
                </c:pt>
                <c:pt idx="4">
                  <c:v>-0.65769695838630882</c:v>
                </c:pt>
                <c:pt idx="5">
                  <c:v>-0.40333876788874562</c:v>
                </c:pt>
                <c:pt idx="6">
                  <c:v>-3.1505616491055252E-2</c:v>
                </c:pt>
                <c:pt idx="7">
                  <c:v>-6.1508427323109325E-4</c:v>
                </c:pt>
                <c:pt idx="8">
                  <c:v>7.5275134276684376E-3</c:v>
                </c:pt>
                <c:pt idx="9">
                  <c:v>-0.22901125590603424</c:v>
                </c:pt>
                <c:pt idx="10">
                  <c:v>-0.52796539063476289</c:v>
                </c:pt>
                <c:pt idx="11">
                  <c:v>-0.60911893726204269</c:v>
                </c:pt>
                <c:pt idx="12">
                  <c:v>-0.38539811752734737</c:v>
                </c:pt>
                <c:pt idx="13">
                  <c:v>-0.37894179757586766</c:v>
                </c:pt>
                <c:pt idx="14">
                  <c:v>-0.47283126787416624</c:v>
                </c:pt>
                <c:pt idx="15">
                  <c:v>-0.5342169833622713</c:v>
                </c:pt>
                <c:pt idx="16">
                  <c:v>7.2896861962915893E-2</c:v>
                </c:pt>
                <c:pt idx="17">
                  <c:v>2.2398729150119083E-2</c:v>
                </c:pt>
                <c:pt idx="18">
                  <c:v>7.4326029777063679E-2</c:v>
                </c:pt>
                <c:pt idx="19">
                  <c:v>3.0140466528049806E-2</c:v>
                </c:pt>
                <c:pt idx="20">
                  <c:v>6.7283906497056511E-2</c:v>
                </c:pt>
                <c:pt idx="21">
                  <c:v>-8.8827773412386568E-2</c:v>
                </c:pt>
                <c:pt idx="22">
                  <c:v>-0.24572887346992234</c:v>
                </c:pt>
                <c:pt idx="23">
                  <c:v>-0.26664666445952656</c:v>
                </c:pt>
              </c:numCache>
            </c:numRef>
          </c:val>
        </c:ser>
        <c:ser>
          <c:idx val="4"/>
          <c:order val="4"/>
          <c:tx>
            <c:strRef>
              <c:f>grafico2_dati!$O$10</c:f>
              <c:strCache>
                <c:ptCount val="1"/>
                <c:pt idx="0">
                  <c:v>Totale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grafico2_dati!$J$11:$J$34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grafico2_dati!$O$11:$O$34</c:f>
              <c:numCache>
                <c:formatCode>0.0%</c:formatCode>
                <c:ptCount val="24"/>
                <c:pt idx="0">
                  <c:v>-4.6306585165475027E-2</c:v>
                </c:pt>
                <c:pt idx="1">
                  <c:v>-0.27122896534232976</c:v>
                </c:pt>
                <c:pt idx="2">
                  <c:v>-0.85763852733002865</c:v>
                </c:pt>
                <c:pt idx="3">
                  <c:v>-0.95093793438432461</c:v>
                </c:pt>
                <c:pt idx="4">
                  <c:v>-0.93175937593695346</c:v>
                </c:pt>
                <c:pt idx="5">
                  <c:v>-0.76398336382559662</c:v>
                </c:pt>
                <c:pt idx="6">
                  <c:v>-0.44216093348915342</c:v>
                </c:pt>
                <c:pt idx="7">
                  <c:v>-0.22601682639153176</c:v>
                </c:pt>
                <c:pt idx="8">
                  <c:v>-0.33334393876725527</c:v>
                </c:pt>
                <c:pt idx="9">
                  <c:v>-0.62442396522451404</c:v>
                </c:pt>
                <c:pt idx="10">
                  <c:v>-0.81032477082065046</c:v>
                </c:pt>
                <c:pt idx="11">
                  <c:v>-0.83278927645124912</c:v>
                </c:pt>
                <c:pt idx="12">
                  <c:v>-0.76358047308331789</c:v>
                </c:pt>
                <c:pt idx="13">
                  <c:v>-0.73411892720348404</c:v>
                </c:pt>
                <c:pt idx="14">
                  <c:v>-0.79705124004207195</c:v>
                </c:pt>
                <c:pt idx="15">
                  <c:v>-0.87571124312539683</c:v>
                </c:pt>
                <c:pt idx="16">
                  <c:v>-0.63911565460573083</c:v>
                </c:pt>
                <c:pt idx="17">
                  <c:v>-0.43795105686134606</c:v>
                </c:pt>
                <c:pt idx="18">
                  <c:v>-0.1782228944730492</c:v>
                </c:pt>
                <c:pt idx="19">
                  <c:v>-3.8266276969083475E-2</c:v>
                </c:pt>
                <c:pt idx="20">
                  <c:v>-0.14420875130105948</c:v>
                </c:pt>
                <c:pt idx="21">
                  <c:v>-0.27275985804022779</c:v>
                </c:pt>
                <c:pt idx="22">
                  <c:v>-0.42235036647740615</c:v>
                </c:pt>
                <c:pt idx="23">
                  <c:v>-0.40879367111761511</c:v>
                </c:pt>
              </c:numCache>
            </c:numRef>
          </c:val>
        </c:ser>
        <c:marker val="1"/>
        <c:axId val="116558464"/>
        <c:axId val="116576640"/>
      </c:lineChart>
      <c:catAx>
        <c:axId val="116558464"/>
        <c:scaling>
          <c:orientation val="minMax"/>
        </c:scaling>
        <c:axPos val="b"/>
        <c:tickLblPos val="low"/>
        <c:txPr>
          <a:bodyPr rot="-2280000"/>
          <a:lstStyle/>
          <a:p>
            <a:pPr>
              <a:defRPr sz="1400">
                <a:latin typeface="Arial Narrow" pitchFamily="34" charset="0"/>
              </a:defRPr>
            </a:pPr>
            <a:endParaRPr lang="it-IT"/>
          </a:p>
        </c:txPr>
        <c:crossAx val="116576640"/>
        <c:crosses val="autoZero"/>
        <c:auto val="1"/>
        <c:lblAlgn val="ctr"/>
        <c:lblOffset val="100"/>
        <c:tickLblSkip val="1"/>
      </c:catAx>
      <c:valAx>
        <c:axId val="116576640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it-IT"/>
          </a:p>
        </c:txPr>
        <c:crossAx val="11655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019905033508739E-2"/>
          <c:y val="6.8696697584352305E-3"/>
          <c:w val="0.94868066491688563"/>
          <c:h val="9.9141513560804875E-2"/>
        </c:manualLayout>
      </c:layout>
      <c:txPr>
        <a:bodyPr/>
        <a:lstStyle/>
        <a:p>
          <a:pPr>
            <a:defRPr sz="1800">
              <a:latin typeface="Arial Narrow" pitchFamily="34" charset="0"/>
            </a:defRPr>
          </a:pPr>
          <a:endParaRPr lang="it-IT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8.4922889460078227E-2"/>
          <c:y val="0.13616634552218379"/>
          <c:w val="0.89761711177857195"/>
          <c:h val="0.8259578551073089"/>
        </c:manualLayout>
      </c:layout>
      <c:lineChart>
        <c:grouping val="standard"/>
        <c:ser>
          <c:idx val="0"/>
          <c:order val="0"/>
          <c:tx>
            <c:strRef>
              <c:f>grafico1_dati!$K$3</c:f>
              <c:strCache>
                <c:ptCount val="1"/>
                <c:pt idx="0">
                  <c:v>Arte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grafico1_dati!$J$4:$J$27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grafico1_dati!$K$4:$K$27</c:f>
              <c:numCache>
                <c:formatCode>0.0%</c:formatCode>
                <c:ptCount val="24"/>
                <c:pt idx="0">
                  <c:v>-0.10060524994014158</c:v>
                </c:pt>
                <c:pt idx="1">
                  <c:v>-0.34314842343520058</c:v>
                </c:pt>
                <c:pt idx="2">
                  <c:v>-0.88313095165803601</c:v>
                </c:pt>
                <c:pt idx="3">
                  <c:v>-0.94549131894105143</c:v>
                </c:pt>
                <c:pt idx="4">
                  <c:v>-0.93498834068355763</c:v>
                </c:pt>
                <c:pt idx="5">
                  <c:v>-0.88406685618055292</c:v>
                </c:pt>
                <c:pt idx="6">
                  <c:v>-0.7293365975113828</c:v>
                </c:pt>
                <c:pt idx="7">
                  <c:v>-0.51619675503607287</c:v>
                </c:pt>
                <c:pt idx="8">
                  <c:v>-0.62602920307809939</c:v>
                </c:pt>
                <c:pt idx="9">
                  <c:v>-0.73977604769723604</c:v>
                </c:pt>
                <c:pt idx="10">
                  <c:v>-0.85990234409580535</c:v>
                </c:pt>
                <c:pt idx="11">
                  <c:v>-0.87470996315419414</c:v>
                </c:pt>
                <c:pt idx="12">
                  <c:v>-0.83370658879909554</c:v>
                </c:pt>
                <c:pt idx="13">
                  <c:v>-0.8134529047487411</c:v>
                </c:pt>
                <c:pt idx="14">
                  <c:v>-0.85319493623529274</c:v>
                </c:pt>
                <c:pt idx="15">
                  <c:v>-0.88594742599572951</c:v>
                </c:pt>
                <c:pt idx="16">
                  <c:v>-0.78014260385836953</c:v>
                </c:pt>
                <c:pt idx="17">
                  <c:v>-0.68951244034313008</c:v>
                </c:pt>
                <c:pt idx="18">
                  <c:v>-0.47576669235266877</c:v>
                </c:pt>
                <c:pt idx="19">
                  <c:v>-0.25766087433629392</c:v>
                </c:pt>
                <c:pt idx="20">
                  <c:v>-0.42328735012186858</c:v>
                </c:pt>
                <c:pt idx="21">
                  <c:v>-0.41604715685948912</c:v>
                </c:pt>
                <c:pt idx="22">
                  <c:v>-0.47168586914601618</c:v>
                </c:pt>
                <c:pt idx="23">
                  <c:v>-0.4653215901663858</c:v>
                </c:pt>
              </c:numCache>
            </c:numRef>
          </c:val>
        </c:ser>
        <c:ser>
          <c:idx val="1"/>
          <c:order val="1"/>
          <c:tx>
            <c:strRef>
              <c:f>grafico1_dati!$L$3</c:f>
              <c:strCache>
                <c:ptCount val="1"/>
                <c:pt idx="0">
                  <c:v>Campagna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grafico1_dati!$J$4:$J$27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grafico1_dati!$L$4:$L$27</c:f>
              <c:numCache>
                <c:formatCode>0.0%</c:formatCode>
                <c:ptCount val="24"/>
                <c:pt idx="0">
                  <c:v>0.15498607242339893</c:v>
                </c:pt>
                <c:pt idx="1">
                  <c:v>-8.3763190931351206E-2</c:v>
                </c:pt>
                <c:pt idx="2">
                  <c:v>-0.84267083280898913</c:v>
                </c:pt>
                <c:pt idx="3">
                  <c:v>-0.97326954431131696</c:v>
                </c:pt>
                <c:pt idx="4">
                  <c:v>-0.96010339622087804</c:v>
                </c:pt>
                <c:pt idx="5">
                  <c:v>-0.8637203541867049</c:v>
                </c:pt>
                <c:pt idx="6">
                  <c:v>-0.58874816929061657</c:v>
                </c:pt>
                <c:pt idx="7">
                  <c:v>-0.21837434337059541</c:v>
                </c:pt>
                <c:pt idx="8">
                  <c:v>-0.47968838112742762</c:v>
                </c:pt>
                <c:pt idx="9">
                  <c:v>-0.65471563350102802</c:v>
                </c:pt>
                <c:pt idx="10">
                  <c:v>-0.79721453369155493</c:v>
                </c:pt>
                <c:pt idx="11">
                  <c:v>-0.81337995356884141</c:v>
                </c:pt>
                <c:pt idx="12">
                  <c:v>-0.66914528661487038</c:v>
                </c:pt>
                <c:pt idx="13">
                  <c:v>-0.60598113184095059</c:v>
                </c:pt>
                <c:pt idx="14">
                  <c:v>-0.79487478552859214</c:v>
                </c:pt>
                <c:pt idx="15">
                  <c:v>-0.91960722075412293</c:v>
                </c:pt>
                <c:pt idx="16">
                  <c:v>-0.75077865232592966</c:v>
                </c:pt>
                <c:pt idx="17">
                  <c:v>-0.6013537864804539</c:v>
                </c:pt>
                <c:pt idx="18">
                  <c:v>-0.2485525642680583</c:v>
                </c:pt>
                <c:pt idx="19">
                  <c:v>2.1531161964540881E-2</c:v>
                </c:pt>
                <c:pt idx="20">
                  <c:v>-0.20631472790039174</c:v>
                </c:pt>
                <c:pt idx="21">
                  <c:v>-0.27387400840470011</c:v>
                </c:pt>
                <c:pt idx="22">
                  <c:v>-0.36462471323096729</c:v>
                </c:pt>
                <c:pt idx="23">
                  <c:v>-0.21609127410186568</c:v>
                </c:pt>
              </c:numCache>
            </c:numRef>
          </c:val>
        </c:ser>
        <c:ser>
          <c:idx val="2"/>
          <c:order val="2"/>
          <c:tx>
            <c:strRef>
              <c:f>grafico1_dati!$M$3</c:f>
              <c:strCache>
                <c:ptCount val="1"/>
                <c:pt idx="0">
                  <c:v>Mare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grafico1_dati!$J$4:$J$27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grafico1_dati!$M$4:$M$27</c:f>
              <c:numCache>
                <c:formatCode>0.0%</c:formatCode>
                <c:ptCount val="24"/>
                <c:pt idx="0">
                  <c:v>8.0251425230230072E-2</c:v>
                </c:pt>
                <c:pt idx="1">
                  <c:v>1.2851547026979437E-2</c:v>
                </c:pt>
                <c:pt idx="2">
                  <c:v>-0.74468238517557162</c:v>
                </c:pt>
                <c:pt idx="3">
                  <c:v>-0.94647238972056469</c:v>
                </c:pt>
                <c:pt idx="4">
                  <c:v>-0.90800453498029898</c:v>
                </c:pt>
                <c:pt idx="5">
                  <c:v>-0.64380888257881286</c:v>
                </c:pt>
                <c:pt idx="6">
                  <c:v>-0.24804706338398699</c:v>
                </c:pt>
                <c:pt idx="7">
                  <c:v>-0.10506805922202644</c:v>
                </c:pt>
                <c:pt idx="8">
                  <c:v>-2.5463560129897592E-2</c:v>
                </c:pt>
                <c:pt idx="9">
                  <c:v>-0.32301105360480492</c:v>
                </c:pt>
                <c:pt idx="10">
                  <c:v>-0.56874264402806862</c:v>
                </c:pt>
                <c:pt idx="11">
                  <c:v>-0.64739119980764559</c:v>
                </c:pt>
                <c:pt idx="12">
                  <c:v>-0.4404858407197248</c:v>
                </c:pt>
                <c:pt idx="13">
                  <c:v>-0.39893239105421896</c:v>
                </c:pt>
                <c:pt idx="14">
                  <c:v>-0.54737183646982912</c:v>
                </c:pt>
                <c:pt idx="15">
                  <c:v>-0.82958284986018849</c:v>
                </c:pt>
                <c:pt idx="16">
                  <c:v>-0.28729015978752526</c:v>
                </c:pt>
                <c:pt idx="17">
                  <c:v>-0.20045151006348882</c:v>
                </c:pt>
                <c:pt idx="18">
                  <c:v>-2.2001249769725523E-3</c:v>
                </c:pt>
                <c:pt idx="19">
                  <c:v>3.8822650157625649E-2</c:v>
                </c:pt>
                <c:pt idx="20">
                  <c:v>0.11599830169265488</c:v>
                </c:pt>
                <c:pt idx="21">
                  <c:v>6.4557650033988473E-2</c:v>
                </c:pt>
                <c:pt idx="22">
                  <c:v>-0.28241469555587789</c:v>
                </c:pt>
                <c:pt idx="23">
                  <c:v>-0.40028151799310735</c:v>
                </c:pt>
              </c:numCache>
            </c:numRef>
          </c:val>
        </c:ser>
        <c:ser>
          <c:idx val="3"/>
          <c:order val="3"/>
          <c:tx>
            <c:strRef>
              <c:f>grafico1_dati!$N$3</c:f>
              <c:strCache>
                <c:ptCount val="1"/>
                <c:pt idx="0">
                  <c:v>Montagna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grafico1_dati!$J$4:$J$27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grafico1_dati!$N$4:$N$27</c:f>
              <c:numCache>
                <c:formatCode>0.0%</c:formatCode>
                <c:ptCount val="24"/>
                <c:pt idx="0">
                  <c:v>5.8349646137629829E-2</c:v>
                </c:pt>
                <c:pt idx="1">
                  <c:v>-0.24915301158759304</c:v>
                </c:pt>
                <c:pt idx="2">
                  <c:v>-0.81728045325779064</c:v>
                </c:pt>
                <c:pt idx="3">
                  <c:v>-0.92077739680348003</c:v>
                </c:pt>
                <c:pt idx="4">
                  <c:v>-0.87859237064243834</c:v>
                </c:pt>
                <c:pt idx="5">
                  <c:v>-0.73980402613703311</c:v>
                </c:pt>
                <c:pt idx="6">
                  <c:v>-0.45690511717721438</c:v>
                </c:pt>
                <c:pt idx="7">
                  <c:v>-0.17127232497549041</c:v>
                </c:pt>
                <c:pt idx="8">
                  <c:v>-0.31236097067745494</c:v>
                </c:pt>
                <c:pt idx="9">
                  <c:v>-0.50233104288075148</c:v>
                </c:pt>
                <c:pt idx="10">
                  <c:v>-0.6279223271164327</c:v>
                </c:pt>
                <c:pt idx="11">
                  <c:v>-0.71522303996283876</c:v>
                </c:pt>
                <c:pt idx="12">
                  <c:v>-0.56517090799578384</c:v>
                </c:pt>
                <c:pt idx="13">
                  <c:v>-0.58867342499703357</c:v>
                </c:pt>
                <c:pt idx="14">
                  <c:v>-0.59340247699763238</c:v>
                </c:pt>
                <c:pt idx="15">
                  <c:v>-0.76371311327490565</c:v>
                </c:pt>
                <c:pt idx="16">
                  <c:v>-0.4861379599200979</c:v>
                </c:pt>
                <c:pt idx="17">
                  <c:v>-0.41337125680764225</c:v>
                </c:pt>
                <c:pt idx="18">
                  <c:v>-0.16726762046870888</c:v>
                </c:pt>
                <c:pt idx="19">
                  <c:v>3.291968855216446E-3</c:v>
                </c:pt>
                <c:pt idx="20">
                  <c:v>-0.12017821031344789</c:v>
                </c:pt>
                <c:pt idx="21">
                  <c:v>-0.11921370792380663</c:v>
                </c:pt>
                <c:pt idx="22">
                  <c:v>-0.13298027477166321</c:v>
                </c:pt>
                <c:pt idx="23">
                  <c:v>-0.14710621434481552</c:v>
                </c:pt>
              </c:numCache>
            </c:numRef>
          </c:val>
        </c:ser>
        <c:ser>
          <c:idx val="4"/>
          <c:order val="4"/>
          <c:tx>
            <c:strRef>
              <c:f>grafico1_dati!$O$3</c:f>
              <c:strCache>
                <c:ptCount val="1"/>
                <c:pt idx="0">
                  <c:v>Toscana</c:v>
                </c:pt>
              </c:strCache>
            </c:strRef>
          </c:tx>
          <c:spPr>
            <a:ln w="4445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grafico1_dati!$J$4:$J$27</c:f>
              <c:strCache>
                <c:ptCount val="24"/>
                <c:pt idx="0">
                  <c:v>Gen _2020</c:v>
                </c:pt>
                <c:pt idx="1">
                  <c:v>Feb _2020</c:v>
                </c:pt>
                <c:pt idx="2">
                  <c:v>Mar _2020</c:v>
                </c:pt>
                <c:pt idx="3">
                  <c:v>Apr _2020</c:v>
                </c:pt>
                <c:pt idx="4">
                  <c:v>Mag _2020</c:v>
                </c:pt>
                <c:pt idx="5">
                  <c:v>Giu _2020</c:v>
                </c:pt>
                <c:pt idx="6">
                  <c:v>Lug _2020</c:v>
                </c:pt>
                <c:pt idx="7">
                  <c:v>Ago _2020</c:v>
                </c:pt>
                <c:pt idx="8">
                  <c:v>Set _2020</c:v>
                </c:pt>
                <c:pt idx="9">
                  <c:v>Ott _2020</c:v>
                </c:pt>
                <c:pt idx="10">
                  <c:v>Nov _2020</c:v>
                </c:pt>
                <c:pt idx="11">
                  <c:v>Dic _2020</c:v>
                </c:pt>
                <c:pt idx="12">
                  <c:v>Gen _2021</c:v>
                </c:pt>
                <c:pt idx="13">
                  <c:v>Feb _2021</c:v>
                </c:pt>
                <c:pt idx="14">
                  <c:v>Mar _2021</c:v>
                </c:pt>
                <c:pt idx="15">
                  <c:v>Apr _2021</c:v>
                </c:pt>
                <c:pt idx="16">
                  <c:v>Mag _2021</c:v>
                </c:pt>
                <c:pt idx="17">
                  <c:v>Giu _2021</c:v>
                </c:pt>
                <c:pt idx="18">
                  <c:v>Lug _2021</c:v>
                </c:pt>
                <c:pt idx="19">
                  <c:v>Ago _2021</c:v>
                </c:pt>
                <c:pt idx="20">
                  <c:v>Set _2021</c:v>
                </c:pt>
                <c:pt idx="21">
                  <c:v>Ott _2021</c:v>
                </c:pt>
                <c:pt idx="22">
                  <c:v>Nov _2021</c:v>
                </c:pt>
                <c:pt idx="23">
                  <c:v>Dic _2021</c:v>
                </c:pt>
              </c:strCache>
            </c:strRef>
          </c:cat>
          <c:val>
            <c:numRef>
              <c:f>grafico1_dati!$O$4:$O$27</c:f>
              <c:numCache>
                <c:formatCode>0.0%</c:formatCode>
                <c:ptCount val="24"/>
                <c:pt idx="0">
                  <c:v>-4.6306585165475027E-2</c:v>
                </c:pt>
                <c:pt idx="1">
                  <c:v>-0.27122896534233093</c:v>
                </c:pt>
                <c:pt idx="2">
                  <c:v>-0.85763852733002865</c:v>
                </c:pt>
                <c:pt idx="3">
                  <c:v>-0.95093793438432461</c:v>
                </c:pt>
                <c:pt idx="4">
                  <c:v>-0.93175937593695346</c:v>
                </c:pt>
                <c:pt idx="5">
                  <c:v>-0.76398336382559662</c:v>
                </c:pt>
                <c:pt idx="6">
                  <c:v>-0.44216093348915342</c:v>
                </c:pt>
                <c:pt idx="7">
                  <c:v>-0.22601682639153176</c:v>
                </c:pt>
                <c:pt idx="8">
                  <c:v>-0.33334393876725643</c:v>
                </c:pt>
                <c:pt idx="9">
                  <c:v>-0.62442396522451404</c:v>
                </c:pt>
                <c:pt idx="10">
                  <c:v>-0.81032477082065046</c:v>
                </c:pt>
                <c:pt idx="11">
                  <c:v>-0.83278927645125056</c:v>
                </c:pt>
                <c:pt idx="12">
                  <c:v>-0.76358047308331933</c:v>
                </c:pt>
                <c:pt idx="13">
                  <c:v>-0.73411892720348582</c:v>
                </c:pt>
                <c:pt idx="14">
                  <c:v>-0.79705124004207195</c:v>
                </c:pt>
                <c:pt idx="15">
                  <c:v>-0.87571124312539861</c:v>
                </c:pt>
                <c:pt idx="16">
                  <c:v>-0.63911565460573261</c:v>
                </c:pt>
                <c:pt idx="17">
                  <c:v>-0.43795105686134606</c:v>
                </c:pt>
                <c:pt idx="18">
                  <c:v>-0.1782228944730492</c:v>
                </c:pt>
                <c:pt idx="19">
                  <c:v>-3.8266276969083475E-2</c:v>
                </c:pt>
                <c:pt idx="20">
                  <c:v>-0.14420875130105948</c:v>
                </c:pt>
                <c:pt idx="21">
                  <c:v>-0.27275985804022779</c:v>
                </c:pt>
                <c:pt idx="22">
                  <c:v>-0.42235036647740715</c:v>
                </c:pt>
                <c:pt idx="23">
                  <c:v>-0.40879367111761578</c:v>
                </c:pt>
              </c:numCache>
            </c:numRef>
          </c:val>
        </c:ser>
        <c:marker val="1"/>
        <c:axId val="116620288"/>
        <c:axId val="116634368"/>
      </c:lineChart>
      <c:catAx>
        <c:axId val="116620288"/>
        <c:scaling>
          <c:orientation val="minMax"/>
        </c:scaling>
        <c:axPos val="b"/>
        <c:tickLblPos val="low"/>
        <c:txPr>
          <a:bodyPr rot="-2460000"/>
          <a:lstStyle/>
          <a:p>
            <a:pPr>
              <a:defRPr sz="1400"/>
            </a:pPr>
            <a:endParaRPr lang="it-IT"/>
          </a:p>
        </c:txPr>
        <c:crossAx val="116634368"/>
        <c:crosses val="autoZero"/>
        <c:auto val="1"/>
        <c:lblAlgn val="ctr"/>
        <c:lblOffset val="100"/>
        <c:tickLblSkip val="1"/>
      </c:catAx>
      <c:valAx>
        <c:axId val="116634368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1662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751973590510654E-2"/>
          <c:y val="2.9412290414920623E-2"/>
          <c:w val="0.90791476267006366"/>
          <c:h val="6.3002067850550098E-2"/>
        </c:manualLayout>
      </c:layout>
      <c:txPr>
        <a:bodyPr/>
        <a:lstStyle/>
        <a:p>
          <a:pPr>
            <a:defRPr sz="1400"/>
          </a:pPr>
          <a:endParaRPr lang="it-IT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33479262927938364"/>
          <c:y val="6.7774538820211644E-2"/>
          <c:w val="0.5707865332655162"/>
          <c:h val="0.86582348897097783"/>
        </c:manualLayout>
      </c:layout>
      <c:barChart>
        <c:barDir val="bar"/>
        <c:grouping val="clustered"/>
        <c:ser>
          <c:idx val="0"/>
          <c:order val="0"/>
          <c:tx>
            <c:strRef>
              <c:f>'graf 2.14 2.15 2.16 2.17 2.18'!$AB$106</c:f>
              <c:strCache>
                <c:ptCount val="1"/>
                <c:pt idx="0">
                  <c:v>Var% 2020-2019</c:v>
                </c:pt>
              </c:strCache>
            </c:strRef>
          </c:tx>
          <c:cat>
            <c:strRef>
              <c:f>'graf 2.14 2.15 2.16 2.17 2.18'!$AA$107:$AA$126</c:f>
              <c:strCache>
                <c:ptCount val="19"/>
                <c:pt idx="0">
                  <c:v>Australia</c:v>
                </c:pt>
                <c:pt idx="1">
                  <c:v>Giappone</c:v>
                </c:pt>
                <c:pt idx="2">
                  <c:v>Cina</c:v>
                </c:pt>
                <c:pt idx="3">
                  <c:v>Brasile</c:v>
                </c:pt>
                <c:pt idx="4">
                  <c:v>Argentina</c:v>
                </c:pt>
                <c:pt idx="5">
                  <c:v>India</c:v>
                </c:pt>
                <c:pt idx="6">
                  <c:v>Canada</c:v>
                </c:pt>
                <c:pt idx="7">
                  <c:v>Russia</c:v>
                </c:pt>
                <c:pt idx="8">
                  <c:v>Regno Unito</c:v>
                </c:pt>
                <c:pt idx="9">
                  <c:v>Altri extra-europei</c:v>
                </c:pt>
                <c:pt idx="10">
                  <c:v>U.S.A.</c:v>
                </c:pt>
                <c:pt idx="11">
                  <c:v>PIGS</c:v>
                </c:pt>
                <c:pt idx="12">
                  <c:v>Nord Europa*</c:v>
                </c:pt>
                <c:pt idx="13">
                  <c:v>Europa Orientale</c:v>
                </c:pt>
                <c:pt idx="14">
                  <c:v>Francia</c:v>
                </c:pt>
                <c:pt idx="15">
                  <c:v>Altri Europei</c:v>
                </c:pt>
                <c:pt idx="16">
                  <c:v>Paesi Bassi+Belgio</c:v>
                </c:pt>
                <c:pt idx="17">
                  <c:v>Germania + Austria</c:v>
                </c:pt>
                <c:pt idx="18">
                  <c:v>Svizzera</c:v>
                </c:pt>
              </c:strCache>
            </c:strRef>
          </c:cat>
          <c:val>
            <c:numRef>
              <c:f>'graf 2.14 2.15 2.16 2.17 2.18'!$AB$107:$AB$126</c:f>
              <c:numCache>
                <c:formatCode>0.0%</c:formatCode>
                <c:ptCount val="19"/>
                <c:pt idx="0">
                  <c:v>-0.93083958320108162</c:v>
                </c:pt>
                <c:pt idx="1">
                  <c:v>-0.84002315939067862</c:v>
                </c:pt>
                <c:pt idx="2">
                  <c:v>-0.90290008935513211</c:v>
                </c:pt>
                <c:pt idx="3">
                  <c:v>-0.86605271526934291</c:v>
                </c:pt>
                <c:pt idx="4">
                  <c:v>-0.88038873660603034</c:v>
                </c:pt>
                <c:pt idx="5">
                  <c:v>-0.92508435191576144</c:v>
                </c:pt>
                <c:pt idx="6">
                  <c:v>-0.95704590567093861</c:v>
                </c:pt>
                <c:pt idx="7">
                  <c:v>-0.86729554568664591</c:v>
                </c:pt>
                <c:pt idx="8">
                  <c:v>-0.80775104856364965</c:v>
                </c:pt>
                <c:pt idx="9">
                  <c:v>-0.82029492248926783</c:v>
                </c:pt>
                <c:pt idx="10">
                  <c:v>-0.94332615500049055</c:v>
                </c:pt>
                <c:pt idx="11">
                  <c:v>-0.87042541089771563</c:v>
                </c:pt>
                <c:pt idx="12">
                  <c:v>-0.90312660599988581</c:v>
                </c:pt>
                <c:pt idx="13">
                  <c:v>-0.80425906525447677</c:v>
                </c:pt>
                <c:pt idx="14">
                  <c:v>-0.73549660462410338</c:v>
                </c:pt>
                <c:pt idx="15">
                  <c:v>-0.75847432507736257</c:v>
                </c:pt>
                <c:pt idx="16">
                  <c:v>-0.63479444038638699</c:v>
                </c:pt>
                <c:pt idx="17">
                  <c:v>-0.6036698927894637</c:v>
                </c:pt>
                <c:pt idx="18">
                  <c:v>-0.44429634788364802</c:v>
                </c:pt>
              </c:numCache>
            </c:numRef>
          </c:val>
        </c:ser>
        <c:ser>
          <c:idx val="1"/>
          <c:order val="1"/>
          <c:tx>
            <c:strRef>
              <c:f>'graf 2.14 2.15 2.16 2.17 2.18'!$AC$106</c:f>
              <c:strCache>
                <c:ptCount val="1"/>
                <c:pt idx="0">
                  <c:v>Var% 2021-2020</c:v>
                </c:pt>
              </c:strCache>
            </c:strRef>
          </c:tx>
          <c:cat>
            <c:strRef>
              <c:f>'graf 2.14 2.15 2.16 2.17 2.18'!$AA$107:$AA$126</c:f>
              <c:strCache>
                <c:ptCount val="19"/>
                <c:pt idx="0">
                  <c:v>Australia</c:v>
                </c:pt>
                <c:pt idx="1">
                  <c:v>Giappone</c:v>
                </c:pt>
                <c:pt idx="2">
                  <c:v>Cina</c:v>
                </c:pt>
                <c:pt idx="3">
                  <c:v>Brasile</c:v>
                </c:pt>
                <c:pt idx="4">
                  <c:v>Argentina</c:v>
                </c:pt>
                <c:pt idx="5">
                  <c:v>India</c:v>
                </c:pt>
                <c:pt idx="6">
                  <c:v>Canada</c:v>
                </c:pt>
                <c:pt idx="7">
                  <c:v>Russia</c:v>
                </c:pt>
                <c:pt idx="8">
                  <c:v>Regno Unito</c:v>
                </c:pt>
                <c:pt idx="9">
                  <c:v>Altri extra-europei</c:v>
                </c:pt>
                <c:pt idx="10">
                  <c:v>U.S.A.</c:v>
                </c:pt>
                <c:pt idx="11">
                  <c:v>PIGS</c:v>
                </c:pt>
                <c:pt idx="12">
                  <c:v>Nord Europa*</c:v>
                </c:pt>
                <c:pt idx="13">
                  <c:v>Europa Orientale</c:v>
                </c:pt>
                <c:pt idx="14">
                  <c:v>Francia</c:v>
                </c:pt>
                <c:pt idx="15">
                  <c:v>Altri Europei</c:v>
                </c:pt>
                <c:pt idx="16">
                  <c:v>Paesi Bassi+Belgio</c:v>
                </c:pt>
                <c:pt idx="17">
                  <c:v>Germania + Austria</c:v>
                </c:pt>
                <c:pt idx="18">
                  <c:v>Svizzera</c:v>
                </c:pt>
              </c:strCache>
            </c:strRef>
          </c:cat>
          <c:val>
            <c:numRef>
              <c:f>'graf 2.14 2.15 2.16 2.17 2.18'!$AC$107:$AC$126</c:f>
              <c:numCache>
                <c:formatCode>0.0%</c:formatCode>
                <c:ptCount val="19"/>
                <c:pt idx="0">
                  <c:v>-0.49818062612686626</c:v>
                </c:pt>
                <c:pt idx="1">
                  <c:v>-0.76369156222893986</c:v>
                </c:pt>
                <c:pt idx="2">
                  <c:v>-0.55739901071722997</c:v>
                </c:pt>
                <c:pt idx="3">
                  <c:v>-0.57912953931090005</c:v>
                </c:pt>
                <c:pt idx="4">
                  <c:v>-0.39106060606060844</c:v>
                </c:pt>
                <c:pt idx="5">
                  <c:v>0.22330319331578338</c:v>
                </c:pt>
                <c:pt idx="6">
                  <c:v>1.4874398157839592</c:v>
                </c:pt>
                <c:pt idx="7">
                  <c:v>-0.15966486847758629</c:v>
                </c:pt>
                <c:pt idx="8">
                  <c:v>-0.36944790506624198</c:v>
                </c:pt>
                <c:pt idx="9">
                  <c:v>7.7410946840157924E-2</c:v>
                </c:pt>
                <c:pt idx="10">
                  <c:v>2.6004704475002445</c:v>
                </c:pt>
                <c:pt idx="11">
                  <c:v>1.2707835079829899</c:v>
                </c:pt>
                <c:pt idx="12">
                  <c:v>2.4116840108459172</c:v>
                </c:pt>
                <c:pt idx="13">
                  <c:v>1.5527630587134214</c:v>
                </c:pt>
                <c:pt idx="14">
                  <c:v>0.96177956272944265</c:v>
                </c:pt>
                <c:pt idx="15">
                  <c:v>1.1780472239949009</c:v>
                </c:pt>
                <c:pt idx="16">
                  <c:v>1.1207606916234056</c:v>
                </c:pt>
                <c:pt idx="17">
                  <c:v>1.1103371412649763</c:v>
                </c:pt>
                <c:pt idx="18">
                  <c:v>0.6690383069119209</c:v>
                </c:pt>
              </c:numCache>
            </c:numRef>
          </c:val>
        </c:ser>
        <c:ser>
          <c:idx val="2"/>
          <c:order val="2"/>
          <c:tx>
            <c:strRef>
              <c:f>'graf 2.14 2.15 2.16 2.17 2.18'!$AD$106</c:f>
              <c:strCache>
                <c:ptCount val="1"/>
                <c:pt idx="0">
                  <c:v>Var% 2021-2019</c:v>
                </c:pt>
              </c:strCache>
            </c:strRef>
          </c:tx>
          <c:dLbls>
            <c:dLbl>
              <c:idx val="0"/>
              <c:layout>
                <c:manualLayout>
                  <c:x val="-0.24533887933327381"/>
                  <c:y val="-2.2729448864556652E-3"/>
                </c:manualLayout>
              </c:layout>
              <c:showVal val="1"/>
            </c:dLbl>
            <c:dLbl>
              <c:idx val="1"/>
              <c:layout>
                <c:manualLayout>
                  <c:x val="-0.24234694178042906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23935500422758418"/>
                  <c:y val="6.8188346593669926E-3"/>
                </c:manualLayout>
              </c:layout>
              <c:showVal val="1"/>
            </c:dLbl>
            <c:dLbl>
              <c:idx val="3"/>
              <c:layout>
                <c:manualLayout>
                  <c:x val="-0.23337089353626059"/>
                  <c:y val="1.0977070997312738E-2"/>
                </c:manualLayout>
              </c:layout>
              <c:showVal val="1"/>
            </c:dLbl>
            <c:dLbl>
              <c:idx val="4"/>
              <c:layout>
                <c:manualLayout>
                  <c:x val="-0.23935476864195013"/>
                  <c:y val="8.8591158960280702E-3"/>
                </c:manualLayout>
              </c:layout>
              <c:showVal val="1"/>
            </c:dLbl>
            <c:dLbl>
              <c:idx val="5"/>
              <c:layout>
                <c:manualLayout>
                  <c:x val="-0.2782499568289325"/>
                  <c:y val="1.3327510776353859E-2"/>
                </c:manualLayout>
              </c:layout>
              <c:showVal val="1"/>
            </c:dLbl>
            <c:dLbl>
              <c:idx val="6"/>
              <c:layout>
                <c:manualLayout>
                  <c:x val="0.16754850295930895"/>
                  <c:y val="8.7816604356637865E-3"/>
                </c:manualLayout>
              </c:layout>
              <c:showVal val="1"/>
            </c:dLbl>
            <c:dLbl>
              <c:idx val="7"/>
              <c:layout>
                <c:manualLayout>
                  <c:x val="-0.23935453305631604"/>
                  <c:y val="6.826566251421709E-2"/>
                </c:manualLayout>
              </c:layout>
              <c:showVal val="1"/>
            </c:dLbl>
            <c:dLbl>
              <c:idx val="8"/>
              <c:layout>
                <c:manualLayout>
                  <c:x val="-0.23337089353626053"/>
                  <c:y val="8.7816210034425256E-3"/>
                </c:manualLayout>
              </c:layout>
              <c:showVal val="1"/>
            </c:dLbl>
            <c:dLbl>
              <c:idx val="9"/>
              <c:layout>
                <c:manualLayout>
                  <c:x val="-0.23337112912189459"/>
                  <c:y val="9.0917795458226609E-3"/>
                </c:manualLayout>
              </c:layout>
              <c:showVal val="1"/>
            </c:dLbl>
            <c:dLbl>
              <c:idx val="10"/>
              <c:layout>
                <c:manualLayout>
                  <c:x val="-0.21541926821919175"/>
                  <c:y val="1.5677950555394976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 2.14 2.15 2.16 2.17 2.18'!$AA$107:$AA$126</c:f>
              <c:strCache>
                <c:ptCount val="19"/>
                <c:pt idx="0">
                  <c:v>Australia</c:v>
                </c:pt>
                <c:pt idx="1">
                  <c:v>Giappone</c:v>
                </c:pt>
                <c:pt idx="2">
                  <c:v>Cina</c:v>
                </c:pt>
                <c:pt idx="3">
                  <c:v>Brasile</c:v>
                </c:pt>
                <c:pt idx="4">
                  <c:v>Argentina</c:v>
                </c:pt>
                <c:pt idx="5">
                  <c:v>India</c:v>
                </c:pt>
                <c:pt idx="6">
                  <c:v>Canada</c:v>
                </c:pt>
                <c:pt idx="7">
                  <c:v>Russia</c:v>
                </c:pt>
                <c:pt idx="8">
                  <c:v>Regno Unito</c:v>
                </c:pt>
                <c:pt idx="9">
                  <c:v>Altri extra-europei</c:v>
                </c:pt>
                <c:pt idx="10">
                  <c:v>U.S.A.</c:v>
                </c:pt>
                <c:pt idx="11">
                  <c:v>PIGS</c:v>
                </c:pt>
                <c:pt idx="12">
                  <c:v>Nord Europa*</c:v>
                </c:pt>
                <c:pt idx="13">
                  <c:v>Europa Orientale</c:v>
                </c:pt>
                <c:pt idx="14">
                  <c:v>Francia</c:v>
                </c:pt>
                <c:pt idx="15">
                  <c:v>Altri Europei</c:v>
                </c:pt>
                <c:pt idx="16">
                  <c:v>Paesi Bassi+Belgio</c:v>
                </c:pt>
                <c:pt idx="17">
                  <c:v>Germania + Austria</c:v>
                </c:pt>
                <c:pt idx="18">
                  <c:v>Svizzera</c:v>
                </c:pt>
              </c:strCache>
            </c:strRef>
          </c:cat>
          <c:val>
            <c:numRef>
              <c:f>'graf 2.14 2.15 2.16 2.17 2.18'!$AD$107:$AD$126</c:f>
              <c:numCache>
                <c:formatCode>0.0%</c:formatCode>
                <c:ptCount val="19"/>
                <c:pt idx="0">
                  <c:v>-0.96529396294516134</c:v>
                </c:pt>
                <c:pt idx="1">
                  <c:v>-0.96219612271606059</c:v>
                </c:pt>
                <c:pt idx="2">
                  <c:v>-0.95702348348931365</c:v>
                </c:pt>
                <c:pt idx="3">
                  <c:v>-0.94362554456735392</c:v>
                </c:pt>
                <c:pt idx="4">
                  <c:v>-0.92716398976054726</c:v>
                </c:pt>
                <c:pt idx="5">
                  <c:v>-0.90835544846923244</c:v>
                </c:pt>
                <c:pt idx="6">
                  <c:v>-0.8931542755149523</c:v>
                </c:pt>
                <c:pt idx="7">
                  <c:v>-0.88848378493097313</c:v>
                </c:pt>
                <c:pt idx="8">
                  <c:v>-0.87877702092299015</c:v>
                </c:pt>
                <c:pt idx="9">
                  <c:v>-0.80638378228717811</c:v>
                </c:pt>
                <c:pt idx="10">
                  <c:v>-0.79594749593305669</c:v>
                </c:pt>
                <c:pt idx="11">
                  <c:v>-0.70576416001285946</c:v>
                </c:pt>
                <c:pt idx="12">
                  <c:v>-0.66949859061343786</c:v>
                </c:pt>
                <c:pt idx="13">
                  <c:v>-0.50031977270358774</c:v>
                </c:pt>
                <c:pt idx="14">
                  <c:v>-0.48110264467901431</c:v>
                </c:pt>
                <c:pt idx="15">
                  <c:v>-0.47394567421125688</c:v>
                </c:pt>
                <c:pt idx="16">
                  <c:v>-0.22548640480911139</c:v>
                </c:pt>
                <c:pt idx="17">
                  <c:v>-0.16360985455206908</c:v>
                </c:pt>
                <c:pt idx="18">
                  <c:v>-7.2509317326952871E-2</c:v>
                </c:pt>
              </c:numCache>
            </c:numRef>
          </c:val>
        </c:ser>
        <c:axId val="116680576"/>
        <c:axId val="116682112"/>
      </c:barChart>
      <c:catAx>
        <c:axId val="116680576"/>
        <c:scaling>
          <c:orientation val="minMax"/>
        </c:scaling>
        <c:axPos val="l"/>
        <c:numFmt formatCode="General" sourceLinked="1"/>
        <c:tickLblPos val="low"/>
        <c:txPr>
          <a:bodyPr/>
          <a:lstStyle/>
          <a:p>
            <a:pPr>
              <a:defRPr sz="1200"/>
            </a:pPr>
            <a:endParaRPr lang="it-IT"/>
          </a:p>
        </c:txPr>
        <c:crossAx val="116682112"/>
        <c:crosses val="autoZero"/>
        <c:auto val="1"/>
        <c:lblAlgn val="ctr"/>
        <c:lblOffset val="100"/>
      </c:catAx>
      <c:valAx>
        <c:axId val="116682112"/>
        <c:scaling>
          <c:orientation val="minMax"/>
          <c:max val="2.6"/>
          <c:min val="-1"/>
        </c:scaling>
        <c:axPos val="b"/>
        <c:majorGridlines/>
        <c:numFmt formatCode="0.0%" sourceLinked="1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1668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6.4833787189320377E-3"/>
          <c:w val="0.99135038354864269"/>
          <c:h val="3.5666160683987626E-2"/>
        </c:manualLayout>
      </c:layout>
      <c:txPr>
        <a:bodyPr/>
        <a:lstStyle/>
        <a:p>
          <a:pPr>
            <a:defRPr sz="1400" b="0"/>
          </a:pPr>
          <a:endParaRPr lang="it-IT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'graf 2.14 2.15 2.16 2.17 2.18'!$AH$106</c:f>
              <c:strCache>
                <c:ptCount val="1"/>
                <c:pt idx="0">
                  <c:v>Contrib a var Stran. 2021/2019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-0.46505093517576296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0.45897183798392277"/>
                  <c:y val="-2.238681131249644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Val val="1"/>
          </c:dLbls>
          <c:cat>
            <c:strRef>
              <c:f>'graf 2.14 2.15 2.16 2.17 2.18'!$AG$107:$AG$125</c:f>
              <c:strCache>
                <c:ptCount val="19"/>
                <c:pt idx="0">
                  <c:v>U.S.A.</c:v>
                </c:pt>
                <c:pt idx="1">
                  <c:v>Altri extra-europei</c:v>
                </c:pt>
                <c:pt idx="2">
                  <c:v>Regno Unito</c:v>
                </c:pt>
                <c:pt idx="3">
                  <c:v>Cina</c:v>
                </c:pt>
                <c:pt idx="4">
                  <c:v>PIGS</c:v>
                </c:pt>
                <c:pt idx="5">
                  <c:v>Europa Orientale</c:v>
                </c:pt>
                <c:pt idx="6">
                  <c:v>Germania + Austria</c:v>
                </c:pt>
                <c:pt idx="7">
                  <c:v>Francia</c:v>
                </c:pt>
                <c:pt idx="8">
                  <c:v>Nord Europa*</c:v>
                </c:pt>
                <c:pt idx="9">
                  <c:v>Russia</c:v>
                </c:pt>
                <c:pt idx="10">
                  <c:v>Paesi Bassi+Belgio</c:v>
                </c:pt>
                <c:pt idx="11">
                  <c:v>Brasile</c:v>
                </c:pt>
                <c:pt idx="12">
                  <c:v>Australia</c:v>
                </c:pt>
                <c:pt idx="13">
                  <c:v>Giappone</c:v>
                </c:pt>
                <c:pt idx="14">
                  <c:v>Canada</c:v>
                </c:pt>
                <c:pt idx="15">
                  <c:v>India</c:v>
                </c:pt>
                <c:pt idx="16">
                  <c:v>Argentina</c:v>
                </c:pt>
                <c:pt idx="17">
                  <c:v>Svizzera</c:v>
                </c:pt>
                <c:pt idx="18">
                  <c:v>Altri Europei</c:v>
                </c:pt>
              </c:strCache>
            </c:strRef>
          </c:cat>
          <c:val>
            <c:numRef>
              <c:f>'graf 2.14 2.15 2.16 2.17 2.18'!$AH$107:$AH$125</c:f>
              <c:numCache>
                <c:formatCode>0.0%</c:formatCode>
                <c:ptCount val="19"/>
                <c:pt idx="0">
                  <c:v>-9.4149135462963121E-2</c:v>
                </c:pt>
                <c:pt idx="1">
                  <c:v>-9.2525692371028798E-2</c:v>
                </c:pt>
                <c:pt idx="2">
                  <c:v>-5.3330036172384764E-2</c:v>
                </c:pt>
                <c:pt idx="3">
                  <c:v>-3.6874573637995442E-2</c:v>
                </c:pt>
                <c:pt idx="4">
                  <c:v>-3.5209916034203363E-2</c:v>
                </c:pt>
                <c:pt idx="5">
                  <c:v>-3.5167968991265376E-2</c:v>
                </c:pt>
                <c:pt idx="6">
                  <c:v>-3.0102940665059717E-2</c:v>
                </c:pt>
                <c:pt idx="7">
                  <c:v>-2.926469378311668E-2</c:v>
                </c:pt>
                <c:pt idx="8">
                  <c:v>-2.4861757891075406E-2</c:v>
                </c:pt>
                <c:pt idx="9">
                  <c:v>-2.1628095820925612E-2</c:v>
                </c:pt>
                <c:pt idx="10">
                  <c:v>-2.1244172426096112E-2</c:v>
                </c:pt>
                <c:pt idx="11">
                  <c:v>-1.8989827302327927E-2</c:v>
                </c:pt>
                <c:pt idx="12">
                  <c:v>-1.6415173324950103E-2</c:v>
                </c:pt>
                <c:pt idx="13">
                  <c:v>-1.5505446831236329E-2</c:v>
                </c:pt>
                <c:pt idx="14">
                  <c:v>-1.5318265862979828E-2</c:v>
                </c:pt>
                <c:pt idx="15">
                  <c:v>-8.1686082981275044E-3</c:v>
                </c:pt>
                <c:pt idx="16">
                  <c:v>-7.8897067277119513E-3</c:v>
                </c:pt>
                <c:pt idx="17">
                  <c:v>-4.0542510976207171E-3</c:v>
                </c:pt>
                <c:pt idx="18">
                  <c:v>-1.5411682852904738E-3</c:v>
                </c:pt>
              </c:numCache>
            </c:numRef>
          </c:val>
        </c:ser>
        <c:axId val="116710400"/>
        <c:axId val="116724480"/>
      </c:barChart>
      <c:catAx>
        <c:axId val="116710400"/>
        <c:scaling>
          <c:orientation val="minMax"/>
        </c:scaling>
        <c:axPos val="l"/>
        <c:numFmt formatCode="General" sourceLinked="1"/>
        <c:tickLblPos val="low"/>
        <c:txPr>
          <a:bodyPr/>
          <a:lstStyle/>
          <a:p>
            <a:pPr>
              <a:defRPr sz="1400"/>
            </a:pPr>
            <a:endParaRPr lang="it-IT"/>
          </a:p>
        </c:txPr>
        <c:crossAx val="116724480"/>
        <c:crosses val="autoZero"/>
        <c:auto val="1"/>
        <c:lblAlgn val="ctr"/>
        <c:lblOffset val="100"/>
        <c:tickLblSkip val="1"/>
      </c:catAx>
      <c:valAx>
        <c:axId val="116724480"/>
        <c:scaling>
          <c:orientation val="minMax"/>
          <c:min val="-0.12000000000000002"/>
        </c:scaling>
        <c:axPos val="b"/>
        <c:majorGridlines/>
        <c:numFmt formatCode="0.0%" sourceLinked="1"/>
        <c:tickLblPos val="low"/>
        <c:txPr>
          <a:bodyPr/>
          <a:lstStyle/>
          <a:p>
            <a:pPr>
              <a:defRPr sz="1400"/>
            </a:pPr>
            <a:endParaRPr lang="it-IT"/>
          </a:p>
        </c:txPr>
        <c:crossAx val="11671040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6209824371671341"/>
          <c:y val="9.564085217673958E-2"/>
          <c:w val="0.80748661121028731"/>
          <c:h val="0.83466229265324543"/>
        </c:manualLayout>
      </c:layout>
      <c:barChart>
        <c:barDir val="bar"/>
        <c:grouping val="clustered"/>
        <c:ser>
          <c:idx val="0"/>
          <c:order val="0"/>
          <c:tx>
            <c:strRef>
              <c:f>'graf 2.12 2.13'!$BZ$34</c:f>
              <c:strCache>
                <c:ptCount val="1"/>
                <c:pt idx="0">
                  <c:v>2021/2019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17"/>
              <c:layout/>
              <c:showVal val="1"/>
            </c:dLbl>
            <c:dLbl>
              <c:idx val="18"/>
              <c:layout/>
              <c:showVal val="1"/>
            </c:dLbl>
            <c:dLbl>
              <c:idx val="19"/>
              <c:layout/>
              <c:showVal val="1"/>
            </c:dLbl>
            <c:delete val="1"/>
          </c:dLbls>
          <c:cat>
            <c:strRef>
              <c:f>'graf 2.12 2.13'!$BY$35:$BY$54</c:f>
              <c:strCache>
                <c:ptCount val="20"/>
                <c:pt idx="0">
                  <c:v>Trentino Alto Adige</c:v>
                </c:pt>
                <c:pt idx="1">
                  <c:v>Valle d'Aosta</c:v>
                </c:pt>
                <c:pt idx="2">
                  <c:v>Molise</c:v>
                </c:pt>
                <c:pt idx="3">
                  <c:v>Friuli Venezia Giulia</c:v>
                </c:pt>
                <c:pt idx="4">
                  <c:v>Basilicata</c:v>
                </c:pt>
                <c:pt idx="5">
                  <c:v>Piemonte</c:v>
                </c:pt>
                <c:pt idx="6">
                  <c:v>Abruzzo</c:v>
                </c:pt>
                <c:pt idx="7">
                  <c:v>Sardegna</c:v>
                </c:pt>
                <c:pt idx="8">
                  <c:v>Umbria</c:v>
                </c:pt>
                <c:pt idx="9">
                  <c:v>Liguria</c:v>
                </c:pt>
                <c:pt idx="10">
                  <c:v>Calabria</c:v>
                </c:pt>
                <c:pt idx="11">
                  <c:v>Marche</c:v>
                </c:pt>
                <c:pt idx="12">
                  <c:v>Veneto</c:v>
                </c:pt>
                <c:pt idx="13">
                  <c:v>Puglia</c:v>
                </c:pt>
                <c:pt idx="14">
                  <c:v>Sicilia</c:v>
                </c:pt>
                <c:pt idx="15">
                  <c:v>Emilia Romagna</c:v>
                </c:pt>
                <c:pt idx="16">
                  <c:v>Lombardia</c:v>
                </c:pt>
                <c:pt idx="17">
                  <c:v>Campania</c:v>
                </c:pt>
                <c:pt idx="18">
                  <c:v>Toscana</c:v>
                </c:pt>
                <c:pt idx="19">
                  <c:v>Lazio</c:v>
                </c:pt>
              </c:strCache>
            </c:strRef>
          </c:cat>
          <c:val>
            <c:numRef>
              <c:f>'graf 2.12 2.13'!$BZ$35:$BZ$54</c:f>
              <c:numCache>
                <c:formatCode>0.0%</c:formatCode>
                <c:ptCount val="20"/>
                <c:pt idx="0">
                  <c:v>1.6261801114546934E-3</c:v>
                </c:pt>
                <c:pt idx="1">
                  <c:v>1.2030717885065361E-4</c:v>
                </c:pt>
                <c:pt idx="2">
                  <c:v>-9.4905707014164705E-4</c:v>
                </c:pt>
                <c:pt idx="3">
                  <c:v>-1.3071865367197788E-3</c:v>
                </c:pt>
                <c:pt idx="4">
                  <c:v>-1.8245611435834161E-3</c:v>
                </c:pt>
                <c:pt idx="5">
                  <c:v>-2.0704544701677045E-3</c:v>
                </c:pt>
                <c:pt idx="6">
                  <c:v>-3.5000586576373629E-3</c:v>
                </c:pt>
                <c:pt idx="7">
                  <c:v>-4.0917388331440834E-3</c:v>
                </c:pt>
                <c:pt idx="8">
                  <c:v>-4.095912317149235E-3</c:v>
                </c:pt>
                <c:pt idx="9">
                  <c:v>-4.3593471437029995E-3</c:v>
                </c:pt>
                <c:pt idx="10">
                  <c:v>-5.3558659562273217E-3</c:v>
                </c:pt>
                <c:pt idx="11">
                  <c:v>-5.5791449365570431E-3</c:v>
                </c:pt>
                <c:pt idx="12">
                  <c:v>-6.0296933057261632E-3</c:v>
                </c:pt>
                <c:pt idx="13">
                  <c:v>-6.5127360194935533E-3</c:v>
                </c:pt>
                <c:pt idx="14">
                  <c:v>-7.192940597357228E-3</c:v>
                </c:pt>
                <c:pt idx="15">
                  <c:v>-8.0465323047820766E-3</c:v>
                </c:pt>
                <c:pt idx="16">
                  <c:v>-8.6338369382418182E-3</c:v>
                </c:pt>
                <c:pt idx="17">
                  <c:v>-9.6222668883828542E-3</c:v>
                </c:pt>
                <c:pt idx="18">
                  <c:v>-1.2332666928337599E-2</c:v>
                </c:pt>
                <c:pt idx="19">
                  <c:v>-2.2244166232562798E-2</c:v>
                </c:pt>
              </c:numCache>
            </c:numRef>
          </c:val>
        </c:ser>
        <c:ser>
          <c:idx val="1"/>
          <c:order val="1"/>
          <c:tx>
            <c:strRef>
              <c:f>'graf 2.12 2.13'!$CA$34</c:f>
              <c:strCache>
                <c:ptCount val="1"/>
                <c:pt idx="0">
                  <c:v>2021/2020</c:v>
                </c:pt>
              </c:strCache>
            </c:strRef>
          </c:tx>
          <c:cat>
            <c:strRef>
              <c:f>'graf 2.12 2.13'!$BY$35:$BY$54</c:f>
              <c:strCache>
                <c:ptCount val="20"/>
                <c:pt idx="0">
                  <c:v>Trentino Alto Adige</c:v>
                </c:pt>
                <c:pt idx="1">
                  <c:v>Valle d'Aosta</c:v>
                </c:pt>
                <c:pt idx="2">
                  <c:v>Molise</c:v>
                </c:pt>
                <c:pt idx="3">
                  <c:v>Friuli Venezia Giulia</c:v>
                </c:pt>
                <c:pt idx="4">
                  <c:v>Basilicata</c:v>
                </c:pt>
                <c:pt idx="5">
                  <c:v>Piemonte</c:v>
                </c:pt>
                <c:pt idx="6">
                  <c:v>Abruzzo</c:v>
                </c:pt>
                <c:pt idx="7">
                  <c:v>Sardegna</c:v>
                </c:pt>
                <c:pt idx="8">
                  <c:v>Umbria</c:v>
                </c:pt>
                <c:pt idx="9">
                  <c:v>Liguria</c:v>
                </c:pt>
                <c:pt idx="10">
                  <c:v>Calabria</c:v>
                </c:pt>
                <c:pt idx="11">
                  <c:v>Marche</c:v>
                </c:pt>
                <c:pt idx="12">
                  <c:v>Veneto</c:v>
                </c:pt>
                <c:pt idx="13">
                  <c:v>Puglia</c:v>
                </c:pt>
                <c:pt idx="14">
                  <c:v>Sicilia</c:v>
                </c:pt>
                <c:pt idx="15">
                  <c:v>Emilia Romagna</c:v>
                </c:pt>
                <c:pt idx="16">
                  <c:v>Lombardia</c:v>
                </c:pt>
                <c:pt idx="17">
                  <c:v>Campania</c:v>
                </c:pt>
                <c:pt idx="18">
                  <c:v>Toscana</c:v>
                </c:pt>
                <c:pt idx="19">
                  <c:v>Lazio</c:v>
                </c:pt>
              </c:strCache>
            </c:strRef>
          </c:cat>
          <c:val>
            <c:numRef>
              <c:f>'graf 2.12 2.13'!$CA$35:$CA$54</c:f>
              <c:numCache>
                <c:formatCode>0.0%</c:formatCode>
                <c:ptCount val="20"/>
                <c:pt idx="0">
                  <c:v>6.8875102760020046E-3</c:v>
                </c:pt>
                <c:pt idx="1">
                  <c:v>9.0312313833357011E-4</c:v>
                </c:pt>
                <c:pt idx="2">
                  <c:v>6.9524234019656525E-4</c:v>
                </c:pt>
                <c:pt idx="3">
                  <c:v>2.7843131574469258E-3</c:v>
                </c:pt>
                <c:pt idx="4">
                  <c:v>1.6017574786893495E-3</c:v>
                </c:pt>
                <c:pt idx="5">
                  <c:v>1.9399282433116529E-2</c:v>
                </c:pt>
                <c:pt idx="6">
                  <c:v>3.2539862043327698E-3</c:v>
                </c:pt>
                <c:pt idx="7">
                  <c:v>1.7919629312728113E-3</c:v>
                </c:pt>
                <c:pt idx="8">
                  <c:v>2.0818902702842202E-3</c:v>
                </c:pt>
                <c:pt idx="9">
                  <c:v>8.8465675655228209E-3</c:v>
                </c:pt>
                <c:pt idx="10">
                  <c:v>3.0357113911448352E-3</c:v>
                </c:pt>
                <c:pt idx="11">
                  <c:v>3.2208320618320884E-3</c:v>
                </c:pt>
                <c:pt idx="12">
                  <c:v>1.3930646987662347E-2</c:v>
                </c:pt>
                <c:pt idx="13">
                  <c:v>9.1747941862000467E-3</c:v>
                </c:pt>
                <c:pt idx="14">
                  <c:v>8.1249773306948589E-3</c:v>
                </c:pt>
                <c:pt idx="15">
                  <c:v>1.641452270854428E-2</c:v>
                </c:pt>
                <c:pt idx="16">
                  <c:v>5.579482447314104E-2</c:v>
                </c:pt>
                <c:pt idx="17">
                  <c:v>1.7524727545371755E-2</c:v>
                </c:pt>
                <c:pt idx="18">
                  <c:v>5.1727284499449334E-2</c:v>
                </c:pt>
                <c:pt idx="19">
                  <c:v>2.4783502060936751E-2</c:v>
                </c:pt>
              </c:numCache>
            </c:numRef>
          </c:val>
        </c:ser>
        <c:ser>
          <c:idx val="2"/>
          <c:order val="2"/>
          <c:tx>
            <c:strRef>
              <c:f>'graf 2.12 2.13'!$CB$34</c:f>
              <c:strCache>
                <c:ptCount val="1"/>
                <c:pt idx="0">
                  <c:v>2020/19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'graf 2.12 2.13'!$BY$35:$BY$54</c:f>
              <c:strCache>
                <c:ptCount val="20"/>
                <c:pt idx="0">
                  <c:v>Trentino Alto Adige</c:v>
                </c:pt>
                <c:pt idx="1">
                  <c:v>Valle d'Aosta</c:v>
                </c:pt>
                <c:pt idx="2">
                  <c:v>Molise</c:v>
                </c:pt>
                <c:pt idx="3">
                  <c:v>Friuli Venezia Giulia</c:v>
                </c:pt>
                <c:pt idx="4">
                  <c:v>Basilicata</c:v>
                </c:pt>
                <c:pt idx="5">
                  <c:v>Piemonte</c:v>
                </c:pt>
                <c:pt idx="6">
                  <c:v>Abruzzo</c:v>
                </c:pt>
                <c:pt idx="7">
                  <c:v>Sardegna</c:v>
                </c:pt>
                <c:pt idx="8">
                  <c:v>Umbria</c:v>
                </c:pt>
                <c:pt idx="9">
                  <c:v>Liguria</c:v>
                </c:pt>
                <c:pt idx="10">
                  <c:v>Calabria</c:v>
                </c:pt>
                <c:pt idx="11">
                  <c:v>Marche</c:v>
                </c:pt>
                <c:pt idx="12">
                  <c:v>Veneto</c:v>
                </c:pt>
                <c:pt idx="13">
                  <c:v>Puglia</c:v>
                </c:pt>
                <c:pt idx="14">
                  <c:v>Sicilia</c:v>
                </c:pt>
                <c:pt idx="15">
                  <c:v>Emilia Romagna</c:v>
                </c:pt>
                <c:pt idx="16">
                  <c:v>Lombardia</c:v>
                </c:pt>
                <c:pt idx="17">
                  <c:v>Campania</c:v>
                </c:pt>
                <c:pt idx="18">
                  <c:v>Toscana</c:v>
                </c:pt>
                <c:pt idx="19">
                  <c:v>Lazio</c:v>
                </c:pt>
              </c:strCache>
            </c:strRef>
          </c:cat>
          <c:val>
            <c:numRef>
              <c:f>'graf 2.12 2.13'!$CB$35:$CB$54</c:f>
              <c:numCache>
                <c:formatCode>0.0%</c:formatCode>
                <c:ptCount val="20"/>
                <c:pt idx="0">
                  <c:v>-3.2589697903019446E-3</c:v>
                </c:pt>
                <c:pt idx="1">
                  <c:v>-5.202569341172256E-4</c:v>
                </c:pt>
                <c:pt idx="2">
                  <c:v>-1.4421761964741519E-3</c:v>
                </c:pt>
                <c:pt idx="3">
                  <c:v>-3.2820347187912961E-3</c:v>
                </c:pt>
                <c:pt idx="4">
                  <c:v>-2.9606502492390612E-3</c:v>
                </c:pt>
                <c:pt idx="5">
                  <c:v>-1.58299116433189E-2</c:v>
                </c:pt>
                <c:pt idx="6">
                  <c:v>-5.8080349436111494E-3</c:v>
                </c:pt>
                <c:pt idx="7">
                  <c:v>-5.3627362163581856E-3</c:v>
                </c:pt>
                <c:pt idx="8">
                  <c:v>-5.5725483789179223E-3</c:v>
                </c:pt>
                <c:pt idx="9">
                  <c:v>-1.0634010547716491E-2</c:v>
                </c:pt>
                <c:pt idx="10">
                  <c:v>-7.5090250238637546E-3</c:v>
                </c:pt>
                <c:pt idx="11">
                  <c:v>-7.8636057649141607E-3</c:v>
                </c:pt>
                <c:pt idx="12">
                  <c:v>-1.5910375299087662E-2</c:v>
                </c:pt>
                <c:pt idx="13">
                  <c:v>-1.3020202886514915E-2</c:v>
                </c:pt>
                <c:pt idx="14">
                  <c:v>-1.2955796929799352E-2</c:v>
                </c:pt>
                <c:pt idx="15">
                  <c:v>-1.9688969235355139E-2</c:v>
                </c:pt>
                <c:pt idx="16">
                  <c:v>-4.8207800587078256E-2</c:v>
                </c:pt>
                <c:pt idx="17">
                  <c:v>-2.2052146135877602E-2</c:v>
                </c:pt>
                <c:pt idx="18">
                  <c:v>-4.9021619636122504E-2</c:v>
                </c:pt>
                <c:pt idx="19">
                  <c:v>-3.9822524421009392E-2</c:v>
                </c:pt>
              </c:numCache>
            </c:numRef>
          </c:val>
        </c:ser>
        <c:axId val="116803456"/>
        <c:axId val="116804992"/>
      </c:barChart>
      <c:catAx>
        <c:axId val="116803456"/>
        <c:scaling>
          <c:orientation val="minMax"/>
        </c:scaling>
        <c:axPos val="l"/>
        <c:numFmt formatCode="General" sourceLinked="1"/>
        <c:tickLblPos val="low"/>
        <c:txPr>
          <a:bodyPr/>
          <a:lstStyle/>
          <a:p>
            <a:pPr>
              <a:defRPr sz="1400"/>
            </a:pPr>
            <a:endParaRPr lang="it-IT"/>
          </a:p>
        </c:txPr>
        <c:crossAx val="116804992"/>
        <c:crosses val="autoZero"/>
        <c:auto val="1"/>
        <c:lblAlgn val="ctr"/>
        <c:lblOffset val="100"/>
        <c:tickLblSkip val="1"/>
      </c:catAx>
      <c:valAx>
        <c:axId val="116804992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16803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2026974468412815E-2"/>
          <c:y val="3.1355912572200613E-2"/>
          <c:w val="0.93884682839787958"/>
          <c:h val="6.2003718919245887E-2"/>
        </c:manualLayout>
      </c:layout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9371348486354642"/>
          <c:y val="9.6464039897782738E-2"/>
          <c:w val="0.7485381452840425"/>
          <c:h val="0.83482517275532364"/>
        </c:manualLayout>
      </c:layout>
      <c:barChart>
        <c:barDir val="bar"/>
        <c:grouping val="clustered"/>
        <c:ser>
          <c:idx val="0"/>
          <c:order val="0"/>
          <c:tx>
            <c:strRef>
              <c:f>'graf 2.12 2.13'!$C$31</c:f>
              <c:strCache>
                <c:ptCount val="1"/>
                <c:pt idx="0">
                  <c:v>Var% 2020/2019</c:v>
                </c:pt>
              </c:strCache>
            </c:strRef>
          </c:tx>
          <c:spPr>
            <a:solidFill>
              <a:srgbClr val="4D85BD"/>
            </a:solidFill>
            <a:ln w="25400">
              <a:noFill/>
            </a:ln>
          </c:spPr>
          <c:cat>
            <c:strRef>
              <c:f>'graf 2.12 2.13'!$B$32:$B$52</c:f>
              <c:strCache>
                <c:ptCount val="21"/>
                <c:pt idx="0">
                  <c:v>Sardegna</c:v>
                </c:pt>
                <c:pt idx="1">
                  <c:v>Calabria</c:v>
                </c:pt>
                <c:pt idx="2">
                  <c:v>Molise</c:v>
                </c:pt>
                <c:pt idx="3">
                  <c:v>Marche</c:v>
                </c:pt>
                <c:pt idx="4">
                  <c:v>Basilicata</c:v>
                </c:pt>
                <c:pt idx="5">
                  <c:v>Abruzzo</c:v>
                </c:pt>
                <c:pt idx="6">
                  <c:v>Sicilia</c:v>
                </c:pt>
                <c:pt idx="7">
                  <c:v>Puglia</c:v>
                </c:pt>
                <c:pt idx="8">
                  <c:v>Umbria</c:v>
                </c:pt>
                <c:pt idx="9">
                  <c:v>Lazio</c:v>
                </c:pt>
                <c:pt idx="10">
                  <c:v>Campania</c:v>
                </c:pt>
                <c:pt idx="11">
                  <c:v>Liguria</c:v>
                </c:pt>
                <c:pt idx="12">
                  <c:v>Friuli Venezia Giulia</c:v>
                </c:pt>
                <c:pt idx="13">
                  <c:v>Emilia Romagna</c:v>
                </c:pt>
                <c:pt idx="14">
                  <c:v>ITALIA</c:v>
                </c:pt>
                <c:pt idx="15">
                  <c:v>Veneto</c:v>
                </c:pt>
                <c:pt idx="16">
                  <c:v>Toscana</c:v>
                </c:pt>
                <c:pt idx="17">
                  <c:v>Lombardia</c:v>
                </c:pt>
                <c:pt idx="18">
                  <c:v>Piemonte</c:v>
                </c:pt>
                <c:pt idx="19">
                  <c:v>Valle d'Aosta</c:v>
                </c:pt>
                <c:pt idx="20">
                  <c:v>Trentino Alto Adige</c:v>
                </c:pt>
              </c:strCache>
            </c:strRef>
          </c:cat>
          <c:val>
            <c:numRef>
              <c:f>'graf 2.12 2.13'!$C$32:$C$52</c:f>
              <c:numCache>
                <c:formatCode>0.0%</c:formatCode>
                <c:ptCount val="21"/>
                <c:pt idx="0">
                  <c:v>-0.58638374733660936</c:v>
                </c:pt>
                <c:pt idx="1">
                  <c:v>-0.51914700969672145</c:v>
                </c:pt>
                <c:pt idx="2">
                  <c:v>-0.53212226595974665</c:v>
                </c:pt>
                <c:pt idx="3">
                  <c:v>-0.46341604558355681</c:v>
                </c:pt>
                <c:pt idx="4">
                  <c:v>-0.52091764134101159</c:v>
                </c:pt>
                <c:pt idx="5">
                  <c:v>-0.50791961887497961</c:v>
                </c:pt>
                <c:pt idx="6">
                  <c:v>-0.49213018211277326</c:v>
                </c:pt>
                <c:pt idx="7">
                  <c:v>-0.5072424353505256</c:v>
                </c:pt>
                <c:pt idx="8">
                  <c:v>-0.32588223834695246</c:v>
                </c:pt>
                <c:pt idx="9">
                  <c:v>-0.37667054767700742</c:v>
                </c:pt>
                <c:pt idx="10">
                  <c:v>-0.45176379931090027</c:v>
                </c:pt>
                <c:pt idx="11">
                  <c:v>-0.35093524050383579</c:v>
                </c:pt>
                <c:pt idx="12">
                  <c:v>-0.32019321057484706</c:v>
                </c:pt>
                <c:pt idx="13">
                  <c:v>-0.27734562424033371</c:v>
                </c:pt>
                <c:pt idx="14">
                  <c:v>-0.29072339553846882</c:v>
                </c:pt>
                <c:pt idx="15">
                  <c:v>-0.29198059422941086</c:v>
                </c:pt>
                <c:pt idx="16">
                  <c:v>-0.19869652673093388</c:v>
                </c:pt>
                <c:pt idx="17">
                  <c:v>-0.22933446072430363</c:v>
                </c:pt>
                <c:pt idx="18">
                  <c:v>-0.21832238130306444</c:v>
                </c:pt>
                <c:pt idx="19">
                  <c:v>-0.21158280634318782</c:v>
                </c:pt>
                <c:pt idx="20">
                  <c:v>-0.18066036672559041</c:v>
                </c:pt>
              </c:numCache>
            </c:numRef>
          </c:val>
        </c:ser>
        <c:ser>
          <c:idx val="1"/>
          <c:order val="1"/>
          <c:tx>
            <c:strRef>
              <c:f>'graf 2.12 2.13'!$D$31</c:f>
              <c:strCache>
                <c:ptCount val="1"/>
                <c:pt idx="0">
                  <c:v>Var% 2021/2020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'graf 2.12 2.13'!$B$32:$B$52</c:f>
              <c:strCache>
                <c:ptCount val="21"/>
                <c:pt idx="0">
                  <c:v>Sardegna</c:v>
                </c:pt>
                <c:pt idx="1">
                  <c:v>Calabria</c:v>
                </c:pt>
                <c:pt idx="2">
                  <c:v>Molise</c:v>
                </c:pt>
                <c:pt idx="3">
                  <c:v>Marche</c:v>
                </c:pt>
                <c:pt idx="4">
                  <c:v>Basilicata</c:v>
                </c:pt>
                <c:pt idx="5">
                  <c:v>Abruzzo</c:v>
                </c:pt>
                <c:pt idx="6">
                  <c:v>Sicilia</c:v>
                </c:pt>
                <c:pt idx="7">
                  <c:v>Puglia</c:v>
                </c:pt>
                <c:pt idx="8">
                  <c:v>Umbria</c:v>
                </c:pt>
                <c:pt idx="9">
                  <c:v>Lazio</c:v>
                </c:pt>
                <c:pt idx="10">
                  <c:v>Campania</c:v>
                </c:pt>
                <c:pt idx="11">
                  <c:v>Liguria</c:v>
                </c:pt>
                <c:pt idx="12">
                  <c:v>Friuli Venezia Giulia</c:v>
                </c:pt>
                <c:pt idx="13">
                  <c:v>Emilia Romagna</c:v>
                </c:pt>
                <c:pt idx="14">
                  <c:v>ITALIA</c:v>
                </c:pt>
                <c:pt idx="15">
                  <c:v>Veneto</c:v>
                </c:pt>
                <c:pt idx="16">
                  <c:v>Toscana</c:v>
                </c:pt>
                <c:pt idx="17">
                  <c:v>Lombardia</c:v>
                </c:pt>
                <c:pt idx="18">
                  <c:v>Piemonte</c:v>
                </c:pt>
                <c:pt idx="19">
                  <c:v>Valle d'Aosta</c:v>
                </c:pt>
                <c:pt idx="20">
                  <c:v>Trentino Alto Adige</c:v>
                </c:pt>
              </c:strCache>
            </c:strRef>
          </c:cat>
          <c:val>
            <c:numRef>
              <c:f>'graf 2.12 2.13'!$D$32:$D$52</c:f>
              <c:numCache>
                <c:formatCode>0.0%</c:formatCode>
                <c:ptCount val="21"/>
                <c:pt idx="0">
                  <c:v>0.33600253196647351</c:v>
                </c:pt>
                <c:pt idx="1">
                  <c:v>0.30957836279867551</c:v>
                </c:pt>
                <c:pt idx="2">
                  <c:v>0.38887728708905367</c:v>
                </c:pt>
                <c:pt idx="3">
                  <c:v>0.25089694224053899</c:v>
                </c:pt>
                <c:pt idx="4">
                  <c:v>0.41723830822385921</c:v>
                </c:pt>
                <c:pt idx="5">
                  <c:v>0.410167324089378</c:v>
                </c:pt>
                <c:pt idx="6">
                  <c:v>0.43102380604470641</c:v>
                </c:pt>
                <c:pt idx="7">
                  <c:v>0.51448947264183242</c:v>
                </c:pt>
                <c:pt idx="8">
                  <c:v>0.12809864720210801</c:v>
                </c:pt>
                <c:pt idx="9">
                  <c:v>0.26674331132785123</c:v>
                </c:pt>
                <c:pt idx="10">
                  <c:v>0.46447224329870324</c:v>
                </c:pt>
                <c:pt idx="11">
                  <c:v>0.31903056907667737</c:v>
                </c:pt>
                <c:pt idx="12">
                  <c:v>0.28341130169758821</c:v>
                </c:pt>
                <c:pt idx="13">
                  <c:v>0.22694028458047727</c:v>
                </c:pt>
                <c:pt idx="14">
                  <c:v>0.25197745904017499</c:v>
                </c:pt>
                <c:pt idx="15">
                  <c:v>0.25610338853611364</c:v>
                </c:pt>
                <c:pt idx="16">
                  <c:v>0.18558416166375397</c:v>
                </c:pt>
                <c:pt idx="17">
                  <c:v>0.24428433115295825</c:v>
                </c:pt>
                <c:pt idx="18">
                  <c:v>0.24276909112768918</c:v>
                </c:pt>
                <c:pt idx="19">
                  <c:v>0.33042204378070544</c:v>
                </c:pt>
                <c:pt idx="20">
                  <c:v>0.33051904123604336</c:v>
                </c:pt>
              </c:numCache>
            </c:numRef>
          </c:val>
        </c:ser>
        <c:ser>
          <c:idx val="2"/>
          <c:order val="2"/>
          <c:tx>
            <c:strRef>
              <c:f>'graf 2.12 2.13'!$E$31</c:f>
              <c:strCache>
                <c:ptCount val="1"/>
                <c:pt idx="0">
                  <c:v>Var% 2021/2019</c:v>
                </c:pt>
              </c:strCache>
            </c:strRef>
          </c:tx>
          <c:cat>
            <c:strRef>
              <c:f>'graf 2.12 2.13'!$B$32:$B$52</c:f>
              <c:strCache>
                <c:ptCount val="21"/>
                <c:pt idx="0">
                  <c:v>Sardegna</c:v>
                </c:pt>
                <c:pt idx="1">
                  <c:v>Calabria</c:v>
                </c:pt>
                <c:pt idx="2">
                  <c:v>Molise</c:v>
                </c:pt>
                <c:pt idx="3">
                  <c:v>Marche</c:v>
                </c:pt>
                <c:pt idx="4">
                  <c:v>Basilicata</c:v>
                </c:pt>
                <c:pt idx="5">
                  <c:v>Abruzzo</c:v>
                </c:pt>
                <c:pt idx="6">
                  <c:v>Sicilia</c:v>
                </c:pt>
                <c:pt idx="7">
                  <c:v>Puglia</c:v>
                </c:pt>
                <c:pt idx="8">
                  <c:v>Umbria</c:v>
                </c:pt>
                <c:pt idx="9">
                  <c:v>Lazio</c:v>
                </c:pt>
                <c:pt idx="10">
                  <c:v>Campania</c:v>
                </c:pt>
                <c:pt idx="11">
                  <c:v>Liguria</c:v>
                </c:pt>
                <c:pt idx="12">
                  <c:v>Friuli Venezia Giulia</c:v>
                </c:pt>
                <c:pt idx="13">
                  <c:v>Emilia Romagna</c:v>
                </c:pt>
                <c:pt idx="14">
                  <c:v>ITALIA</c:v>
                </c:pt>
                <c:pt idx="15">
                  <c:v>Veneto</c:v>
                </c:pt>
                <c:pt idx="16">
                  <c:v>Toscana</c:v>
                </c:pt>
                <c:pt idx="17">
                  <c:v>Lombardia</c:v>
                </c:pt>
                <c:pt idx="18">
                  <c:v>Piemonte</c:v>
                </c:pt>
                <c:pt idx="19">
                  <c:v>Valle d'Aosta</c:v>
                </c:pt>
                <c:pt idx="20">
                  <c:v>Trentino Alto Adige</c:v>
                </c:pt>
              </c:strCache>
            </c:strRef>
          </c:cat>
          <c:val>
            <c:numRef>
              <c:f>'graf 2.12 2.13'!$E$32:$E$52</c:f>
              <c:numCache>
                <c:formatCode>0.0%</c:formatCode>
                <c:ptCount val="21"/>
                <c:pt idx="0">
                  <c:v>-0.44740763917922632</c:v>
                </c:pt>
                <c:pt idx="1">
                  <c:v>-0.37028532821178517</c:v>
                </c:pt>
                <c:pt idx="2">
                  <c:v>-0.35017524205680028</c:v>
                </c:pt>
                <c:pt idx="3">
                  <c:v>-0.32878877216513475</c:v>
                </c:pt>
                <c:pt idx="4">
                  <c:v>-0.32102612851423945</c:v>
                </c:pt>
                <c:pt idx="5">
                  <c:v>-0.30608432571204885</c:v>
                </c:pt>
                <c:pt idx="6">
                  <c:v>-0.27322620023178901</c:v>
                </c:pt>
                <c:pt idx="7">
                  <c:v>-0.25372385577374401</c:v>
                </c:pt>
                <c:pt idx="8">
                  <c:v>-0.23952866502428316</c:v>
                </c:pt>
                <c:pt idx="9">
                  <c:v>-0.21040158551619637</c:v>
                </c:pt>
                <c:pt idx="10">
                  <c:v>-0.19712330131927613</c:v>
                </c:pt>
                <c:pt idx="11">
                  <c:v>-0.14386374091415852</c:v>
                </c:pt>
                <c:pt idx="12">
                  <c:v>-0.12752828348100653</c:v>
                </c:pt>
                <c:pt idx="13">
                  <c:v>-0.11334623455210802</c:v>
                </c:pt>
                <c:pt idx="14">
                  <c:v>-0.1120016789896093</c:v>
                </c:pt>
                <c:pt idx="15">
                  <c:v>-0.11065442526223623</c:v>
                </c:pt>
                <c:pt idx="16">
                  <c:v>-4.9987293406039836E-2</c:v>
                </c:pt>
                <c:pt idx="17">
                  <c:v>-4.1072944919706325E-2</c:v>
                </c:pt>
                <c:pt idx="18">
                  <c:v>-2.855521625715263E-2</c:v>
                </c:pt>
                <c:pt idx="19">
                  <c:v>4.8927614136744346E-2</c:v>
                </c:pt>
                <c:pt idx="20">
                  <c:v>9.0146983310958259E-2</c:v>
                </c:pt>
              </c:numCache>
            </c:numRef>
          </c:val>
        </c:ser>
        <c:axId val="116860416"/>
        <c:axId val="116861952"/>
      </c:barChart>
      <c:catAx>
        <c:axId val="116860416"/>
        <c:scaling>
          <c:orientation val="minMax"/>
        </c:scaling>
        <c:axPos val="l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16861952"/>
        <c:crossesAt val="0"/>
        <c:auto val="1"/>
        <c:lblAlgn val="ctr"/>
        <c:lblOffset val="100"/>
        <c:tickLblSkip val="1"/>
        <c:tickMarkSkip val="1"/>
      </c:catAx>
      <c:valAx>
        <c:axId val="116861952"/>
        <c:scaling>
          <c:orientation val="minMax"/>
          <c:min val="-0.60000000000000064"/>
        </c:scaling>
        <c:axPos val="b"/>
        <c:majorGridlines>
          <c:spPr>
            <a:ln w="12700">
              <a:solidFill>
                <a:srgbClr val="C0D1EC"/>
              </a:solidFill>
              <a:prstDash val="solid"/>
            </a:ln>
          </c:spPr>
        </c:majorGridlines>
        <c:numFmt formatCode="0%" sourceLinked="0"/>
        <c:tickLblPos val="nextTo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16860416"/>
        <c:crossesAt val="1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2.8651824098676454E-4"/>
          <c:y val="2.7811022544413318E-2"/>
          <c:w val="0.98840493126339901"/>
          <c:h val="5.5943931490972064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it-IT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quarter" idx="1"/>
          </p:nvPr>
        </p:nvSpPr>
        <p:spPr>
          <a:xfrm>
            <a:off x="3850837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1748CD7-00F9-4276-9482-F9520530CD46}" type="datetimeFigureOut">
              <a:rPr lang="it-IT"/>
              <a:pPr>
                <a:defRPr/>
              </a:pPr>
              <a:t>05/04/2022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3"/>
          </p:nvPr>
        </p:nvSpPr>
        <p:spPr>
          <a:xfrm>
            <a:off x="3850837" y="9378252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554967F-F64F-4BC6-A453-FB2585054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2"/>
          </p:nvPr>
        </p:nvSpPr>
        <p:spPr>
          <a:xfrm>
            <a:off x="1" y="9378252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8"/>
          <p:cNvSpPr>
            <a:spLocks noGrp="1"/>
          </p:cNvSpPr>
          <p:nvPr>
            <p:ph type="ftr" sz="quarter" idx="4"/>
          </p:nvPr>
        </p:nvSpPr>
        <p:spPr>
          <a:xfrm>
            <a:off x="1" y="9378252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349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715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081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446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81953" algn="l" defTabSz="8727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18344" algn="l" defTabSz="8727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054734" algn="l" defTabSz="8727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491124" algn="l" defTabSz="8727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333" y="4690384"/>
            <a:ext cx="5439010" cy="444364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10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11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12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14949 strutture ricettive ufficiali</a:t>
            </a:r>
            <a:r>
              <a:rPr lang="it-IT" dirty="0" smtClean="0"/>
              <a:t> 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551695</a:t>
            </a:r>
            <a:r>
              <a:rPr lang="it-IT" dirty="0" smtClean="0"/>
              <a:t> posti letto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13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14949 strutture ricettive ufficiali</a:t>
            </a:r>
            <a:r>
              <a:rPr lang="it-IT" dirty="0" smtClean="0"/>
              <a:t> 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551695</a:t>
            </a:r>
            <a:r>
              <a:rPr lang="it-IT" dirty="0" smtClean="0"/>
              <a:t> posti letto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14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14949 strutture ricettive ufficiali</a:t>
            </a:r>
            <a:r>
              <a:rPr lang="it-IT" dirty="0" smtClean="0"/>
              <a:t> 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551695</a:t>
            </a:r>
            <a:r>
              <a:rPr lang="it-IT" dirty="0" smtClean="0"/>
              <a:t> posti letto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15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14949 strutture ricettive ufficiali</a:t>
            </a:r>
            <a:r>
              <a:rPr lang="it-IT" dirty="0" smtClean="0"/>
              <a:t> 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551695</a:t>
            </a:r>
            <a:r>
              <a:rPr lang="it-IT" dirty="0" smtClean="0"/>
              <a:t> posti letto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16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La perdita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di consumo turistico ammonta a oltre il 50 della perdita complessiva di consumo interno della Toscana (-10.5 miliardi)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17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14949 strutture ricettive ufficiali</a:t>
            </a:r>
            <a:r>
              <a:rPr lang="it-IT" dirty="0" smtClean="0"/>
              <a:t> 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551695</a:t>
            </a:r>
            <a:r>
              <a:rPr lang="it-IT" dirty="0" smtClean="0"/>
              <a:t> posti letto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51275" y="9382126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353E34B8-7F46-4361-BB32-8E687B14AE37}" type="slidenum">
              <a:rPr lang="it-IT" sz="1200"/>
              <a:pPr algn="r" defTabSz="915988"/>
              <a:t>18</a:t>
            </a:fld>
            <a:endParaRPr lang="it-IT" sz="1200" dirty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333" y="4690384"/>
            <a:ext cx="5439010" cy="444364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2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3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4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5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6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7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8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52019" y="9380537"/>
            <a:ext cx="2945659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5FFA2FA-DC00-47E3-B03D-6251B77F5D13}" type="slidenum">
              <a:rPr lang="it-IT"/>
              <a:pPr/>
              <a:t>9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8" y="4690270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514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600">
                <a:latin typeface="Verdana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1517"/>
            <a:ext cx="9143999" cy="1112728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800" b="1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lIns="87279" tIns="43639" rIns="87279" bIns="43639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1" y="274643"/>
            <a:ext cx="8229600" cy="687387"/>
          </a:xfrm>
          <a:prstGeom prst="rect">
            <a:avLst/>
          </a:prstGeom>
        </p:spPr>
        <p:txBody>
          <a:bodyPr lIns="87279" tIns="43639" rIns="87279" bIns="43639"/>
          <a:lstStyle>
            <a:lvl1pPr>
              <a:defRPr sz="3600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 userDrawn="1"/>
        </p:nvSpPr>
        <p:spPr>
          <a:xfrm>
            <a:off x="870857" y="787399"/>
            <a:ext cx="8273143" cy="36000"/>
          </a:xfrm>
          <a:prstGeom prst="rect">
            <a:avLst/>
          </a:prstGeom>
          <a:solidFill>
            <a:srgbClr val="960064"/>
          </a:solidFill>
          <a:ln>
            <a:solidFill>
              <a:srgbClr val="960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 descr="Irpet_marchio_ottimizzato.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69106"/>
            <a:ext cx="864000" cy="350554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6FB2-5534-4793-B288-10A4C5E9AC61}" type="datetimeFigureOut">
              <a:rPr lang="it-IT" smtClean="0"/>
              <a:pPr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CD45-20A4-40DA-9104-391C29586FD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59" r:id="rId14"/>
    <p:sldLayoutId id="2147483760" r:id="rId15"/>
    <p:sldLayoutId id="2147483761" r:id="rId16"/>
    <p:sldLayoutId id="2147483762" r:id="rId17"/>
    <p:sldLayoutId id="2147483763" r:id="rId18"/>
    <p:sldLayoutId id="2147483764" r:id="rId19"/>
    <p:sldLayoutId id="2147483765" r:id="rId20"/>
    <p:sldLayoutId id="2147483766" r:id="rId21"/>
    <p:sldLayoutId id="2147483767" r:id="rId22"/>
    <p:sldLayoutId id="2147483768" r:id="rId23"/>
    <p:sldLayoutId id="2147483769" r:id="rId24"/>
    <p:sldLayoutId id="2147483770" r:id="rId25"/>
    <p:sldLayoutId id="2147483771" r:id="rId26"/>
    <p:sldLayoutId id="2147483772" r:id="rId27"/>
    <p:sldLayoutId id="2147483773" r:id="rId28"/>
    <p:sldLayoutId id="2147483774" r:id="rId29"/>
    <p:sldLayoutId id="2147483791" r:id="rId3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866"/>
          <p:cNvSpPr txBox="1">
            <a:spLocks noChangeArrowheads="1"/>
          </p:cNvSpPr>
          <p:nvPr/>
        </p:nvSpPr>
        <p:spPr bwMode="auto">
          <a:xfrm>
            <a:off x="1219200" y="2877740"/>
            <a:ext cx="66294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/>
            <a:endParaRPr lang="en-GB" dirty="0">
              <a:latin typeface="Times New Roman" pitchFamily="18" charset="0"/>
            </a:endParaRPr>
          </a:p>
        </p:txBody>
      </p:sp>
      <p:sp>
        <p:nvSpPr>
          <p:cNvPr id="5917" name="Text Box 3869"/>
          <p:cNvSpPr txBox="1">
            <a:spLocks noChangeArrowheads="1"/>
          </p:cNvSpPr>
          <p:nvPr/>
        </p:nvSpPr>
        <p:spPr bwMode="auto">
          <a:xfrm>
            <a:off x="180532" y="2461945"/>
            <a:ext cx="8782493" cy="13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639" rIns="0" bIns="43639"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it-IT" sz="4000" b="1" dirty="0" smtClean="0">
                <a:solidFill>
                  <a:srgbClr val="96006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La Toscana turistica nel 2021, tra ripresa e nuove sfide</a:t>
            </a:r>
          </a:p>
        </p:txBody>
      </p:sp>
      <p:sp>
        <p:nvSpPr>
          <p:cNvPr id="5918" name="Text Box 3870"/>
          <p:cNvSpPr txBox="1">
            <a:spLocks noChangeArrowheads="1"/>
          </p:cNvSpPr>
          <p:nvPr/>
        </p:nvSpPr>
        <p:spPr bwMode="auto">
          <a:xfrm>
            <a:off x="1136917" y="5651500"/>
            <a:ext cx="6869723" cy="54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639" rIns="0" bIns="43639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3000" b="1" dirty="0" smtClean="0">
                <a:solidFill>
                  <a:srgbClr val="4527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Firenze, 5 aprile 2022</a:t>
            </a:r>
            <a:endParaRPr lang="it-IT" sz="3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919" name="Text Box 3871"/>
          <p:cNvSpPr txBox="1">
            <a:spLocks noChangeArrowheads="1"/>
          </p:cNvSpPr>
          <p:nvPr/>
        </p:nvSpPr>
        <p:spPr bwMode="auto">
          <a:xfrm>
            <a:off x="450154" y="4275915"/>
            <a:ext cx="8243248" cy="58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639" rIns="0" bIns="43639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3200" b="1" smtClean="0">
                <a:solidFill>
                  <a:srgbClr val="4527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Enrico Conti</a:t>
            </a:r>
            <a:endParaRPr lang="it-IT" sz="32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063" y="161048"/>
            <a:ext cx="8262937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Presenze italiane  in Toscana regione di origine 2020/2019</a:t>
            </a:r>
            <a:endParaRPr kumimoji="0" lang="it-IT" sz="2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5014762" y="1116531"/>
          <a:ext cx="4129238" cy="5741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3"/>
          <p:cNvGraphicFramePr>
            <a:graphicFrameLocks/>
          </p:cNvGraphicFramePr>
          <p:nvPr/>
        </p:nvGraphicFramePr>
        <p:xfrm>
          <a:off x="0" y="1096863"/>
          <a:ext cx="4694291" cy="5640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053263" y="981777"/>
            <a:ext cx="3763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Contributo delle regioni alla var.% degli italiani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21907" y="960922"/>
            <a:ext cx="3763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Variazione % 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5350" y="22225"/>
            <a:ext cx="8224838" cy="754063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Le presenze turistiche negli ambiti.</a:t>
            </a:r>
            <a:endParaRPr lang="en-GB" sz="2400" b="1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18712" y="943314"/>
          <a:ext cx="5165557" cy="5852160"/>
        </p:xfrm>
        <a:graphic>
          <a:graphicData uri="http://schemas.openxmlformats.org/drawingml/2006/table">
            <a:tbl>
              <a:tblPr/>
              <a:tblGrid>
                <a:gridCol w="2364606"/>
                <a:gridCol w="750770"/>
                <a:gridCol w="558266"/>
                <a:gridCol w="702644"/>
                <a:gridCol w="789271"/>
              </a:tblGrid>
              <a:tr h="457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 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 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Var.% 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2020/2019</a:t>
                      </a:r>
                      <a:r>
                        <a:rPr lang="it-IT" sz="1200" baseline="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                                                                              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Var.%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2021/20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Var.% 2021/2019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Valori assoluti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Firenze e Area Fiorentina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-80.7%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58.0%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-69.5%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-9,588,018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Valdinievole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-77.8%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4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70.4%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-62.2%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-1,199,580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Terre di Pisa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-48.9%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24.4%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-36.4%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-1,076,867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Terre di Siena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-55.3%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45.7%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-34.9%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-598,861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Versilia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-50.5%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58.6%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-21.5%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-550,506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Chianti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-67.3%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72.5%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-43.6%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-538,849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 di Chiana Senese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-57.1%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52.9%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-34.5%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-423,238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Empolese Val d’Elsa e Montalbano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-67.7%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69.4%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-45.2%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-419,933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Terre di Valdelsa e dell’Etruria Volterrana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-53.8%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55.3%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-28.2%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-417,263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Maremma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-25.1%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21.1%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-9.3%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-292,807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Piana di Lucca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-69.1%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92.9%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-40.4%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2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-280,040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Prato e Val Bisenzio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-61.4%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38.8%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-46.5%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-265,244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Maremma Area Nord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-29.3%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30.6%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-7.7%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-203,711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Mugello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-60.5%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54.6%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1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-39.0%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-164,661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Isola d’Elba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-30.6%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36.4%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-5.4%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-151,515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Costa degli Etruschi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-30.2%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39.5%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-2.6%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-149,006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984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Arezzo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-53.9%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55.3%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-28.5%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-136,448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Pistoia e Montagna Pistoiese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-40.9%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24.3%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-26.6%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-107,847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 di Chiana Aretina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-48.7%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40.7%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-27.9%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-106,666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B81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Garfagnana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e Media Valle del </a:t>
                      </a: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Serchio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-61.2%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75.1%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-32.1%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-98,323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881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 d’Orcia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-47.0%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63.6%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-13.2%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-78,174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27F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Valdarno Aretino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-45.6%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51.7%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-17.5%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-70,727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F7F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Riviera Apuana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-25.6%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0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26.7%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-5.8%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-56,962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B7E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Livorno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-33.1%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38.5%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-7.4%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-30,984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27C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Amiata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-40.4%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37.0%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-18.4%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-26,425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17C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Casentino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-38.5%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40.0%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-13.9%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-25,708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C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Lunigiana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-45.2%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41.8%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-22.3%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-22,799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07C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 Tiberina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-38.8%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37.7%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-15.7%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-19,609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5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-54.5%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42.3%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-35.3%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-17,100,771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457524" y="1207004"/>
          <a:ext cx="3474720" cy="565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842534" y="895150"/>
            <a:ext cx="2945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Var.% stranieri e italiani 2021/19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4" y="107951"/>
            <a:ext cx="8234363" cy="695132"/>
          </a:xfrm>
        </p:spPr>
        <p:txBody>
          <a:bodyPr>
            <a:noAutofit/>
          </a:bodyPr>
          <a:lstStyle/>
          <a:p>
            <a:r>
              <a:rPr lang="it-IT" sz="1800" b="1" cap="all" dirty="0" smtClean="0"/>
              <a:t>L’impatto della pandemia sull’offerta ricettiva </a:t>
            </a:r>
            <a:br>
              <a:rPr lang="it-IT" sz="1800" b="1" cap="all" dirty="0" smtClean="0"/>
            </a:br>
            <a:r>
              <a:rPr lang="it-IT" sz="1800" b="1" cap="all" dirty="0" smtClean="0"/>
              <a:t>variazione assoluta e % degli esercizi ricettivi “equivalenti”   2021/2019</a:t>
            </a:r>
            <a:endParaRPr lang="it-IT" sz="1800" b="1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442763" y="931244"/>
          <a:ext cx="8489482" cy="197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33207" y="2901949"/>
          <a:ext cx="8637539" cy="3808464"/>
        </p:xfrm>
        <a:graphic>
          <a:graphicData uri="http://schemas.openxmlformats.org/drawingml/2006/table">
            <a:tbl>
              <a:tblPr/>
              <a:tblGrid>
                <a:gridCol w="3257016"/>
                <a:gridCol w="1092239"/>
                <a:gridCol w="975534"/>
                <a:gridCol w="975534"/>
                <a:gridCol w="1361682"/>
                <a:gridCol w="975534"/>
              </a:tblGrid>
              <a:tr h="623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Aperti </a:t>
                      </a:r>
                      <a:r>
                        <a:rPr lang="it-IT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movimentaz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Chiusi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Inadempienti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Movimentati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Agriturismo</a:t>
                      </a:r>
                      <a:endParaRPr lang="it-IT" sz="14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2.8%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Alberghi 1 e 2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3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4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-28.4%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Alberghi 5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Campeggi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Residence e Villaggi turistici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Affittacamere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-42.8%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Case e app. per ferie e vacanze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Altri extra-alberghieri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-32.0%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6392"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Variazione assoluta degli esercizi ricettivi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-2,950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-799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5350" y="22225"/>
            <a:ext cx="8224838" cy="754063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Presenze in Toscana per tipologia ricettiva e macroambito 2021/2020, </a:t>
            </a:r>
            <a:r>
              <a:rPr lang="it-IT" sz="2400" b="1" dirty="0" err="1" smtClean="0"/>
              <a:t>2020</a:t>
            </a:r>
            <a:r>
              <a:rPr lang="it-IT" sz="2400" b="1" dirty="0" smtClean="0"/>
              <a:t>/2019, 2021/2019</a:t>
            </a:r>
            <a:endParaRPr lang="en-GB" sz="2400" b="1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sp>
        <p:nvSpPr>
          <p:cNvPr id="7" name="CasellaDiTesto 6"/>
          <p:cNvSpPr txBox="1"/>
          <p:nvPr/>
        </p:nvSpPr>
        <p:spPr>
          <a:xfrm>
            <a:off x="4572000" y="942777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Var. %  2021/2019</a:t>
            </a:r>
            <a:endParaRPr lang="it-IT" sz="1600" b="1" dirty="0"/>
          </a:p>
        </p:txBody>
      </p:sp>
      <p:graphicFrame>
        <p:nvGraphicFramePr>
          <p:cNvPr id="11" name="Grafico 10"/>
          <p:cNvGraphicFramePr/>
          <p:nvPr/>
        </p:nvGraphicFramePr>
        <p:xfrm>
          <a:off x="0" y="1020278"/>
          <a:ext cx="3864057" cy="5698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4206239" y="1337245"/>
          <a:ext cx="4880009" cy="5069461"/>
        </p:xfrm>
        <a:graphic>
          <a:graphicData uri="http://schemas.openxmlformats.org/drawingml/2006/table">
            <a:tbl>
              <a:tblPr/>
              <a:tblGrid>
                <a:gridCol w="1365872"/>
                <a:gridCol w="503914"/>
                <a:gridCol w="928263"/>
                <a:gridCol w="649784"/>
                <a:gridCol w="769132"/>
                <a:gridCol w="663044"/>
              </a:tblGrid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Campagna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Montagna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Toscana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Affitta Camere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-63.8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-54.9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Agriturismi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Alberghi 1 stella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-60.9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-54.3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2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-63.4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-44.2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3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-64.1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-54.5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-32.2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-46.7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4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-65.7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-55.2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C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Alberghi 5 stelle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-66.5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-29.2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Alloggi privati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-64.8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-48.5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-38.0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-54.5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E78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Aree di sosta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-99.5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32,700.0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1,900.0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07C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Campeggi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-51.7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-31.9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 e app. per ferie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-48.2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-45.6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-41.0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 e app. vacanze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-49.0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-36.9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Ostelli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-75.4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-52.5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-41.3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-66.5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70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Residence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-54.0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Resid. d'epoca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-55.1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C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8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-53.5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179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-30.6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-45.0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Rifugi alpini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-58.2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-43.8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-43.9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Villaggi turistici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-61.3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483"/>
                    </a:solidFill>
                  </a:tcPr>
                </a:tc>
              </a:tr>
              <a:tr h="24595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-59.1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-27.5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-35.3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875" y="0"/>
            <a:ext cx="8239125" cy="776288"/>
          </a:xfrm>
        </p:spPr>
        <p:txBody>
          <a:bodyPr>
            <a:noAutofit/>
          </a:bodyPr>
          <a:lstStyle/>
          <a:p>
            <a:r>
              <a:rPr lang="it-IT" sz="2400" b="1" cap="all" dirty="0" smtClean="0"/>
              <a:t>toscana: addetti per settore 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Variazioni </a:t>
            </a:r>
            <a:r>
              <a:rPr lang="it-IT" sz="2400" b="1" cap="all" dirty="0" smtClean="0"/>
              <a:t>2020/19, 2009/2019, 2009/21</a:t>
            </a:r>
            <a:endParaRPr lang="it-IT" sz="2400" b="1" dirty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10287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12" name="Grafico 11"/>
          <p:cNvGraphicFramePr/>
          <p:nvPr/>
        </p:nvGraphicFramePr>
        <p:xfrm>
          <a:off x="125129" y="1135781"/>
          <a:ext cx="9018872" cy="5592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593306" y="3946358"/>
            <a:ext cx="240631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-12.766 addetti nel turismo di cui oltre 5.100 nel SLL di Firenze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4" y="107950"/>
            <a:ext cx="8234363" cy="968375"/>
          </a:xfrm>
        </p:spPr>
        <p:txBody>
          <a:bodyPr>
            <a:noAutofit/>
          </a:bodyPr>
          <a:lstStyle/>
          <a:p>
            <a:r>
              <a:rPr lang="it-IT" sz="2400" b="1" cap="all" dirty="0" smtClean="0"/>
              <a:t>servizi turistici: contratti avviati negli ambiti turistici omogenei della toscana 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endParaRPr lang="it-IT" sz="2400" b="1" dirty="0"/>
          </a:p>
        </p:txBody>
      </p:sp>
      <p:graphicFrame>
        <p:nvGraphicFramePr>
          <p:cNvPr id="10" name="Grafico 9"/>
          <p:cNvGraphicFramePr/>
          <p:nvPr/>
        </p:nvGraphicFramePr>
        <p:xfrm>
          <a:off x="486010" y="1029903"/>
          <a:ext cx="8022723" cy="5476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6406" y="-19579"/>
            <a:ext cx="8229071" cy="8449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L’impatto del Coronavirus sull’economia turistica della Toscana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44379" y="1001030"/>
          <a:ext cx="8191098" cy="520887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740033"/>
                <a:gridCol w="938563"/>
                <a:gridCol w="1756251"/>
                <a:gridCol w="1756251"/>
              </a:tblGrid>
              <a:tr h="766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/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2019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2020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 smtClean="0">
                        <a:latin typeface="+mn-lt"/>
                        <a:ea typeface="+mn-ea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latin typeface="+mn-lt"/>
                          <a:ea typeface="+mn-ea"/>
                        </a:rPr>
                        <a:t>2021</a:t>
                      </a:r>
                      <a:endParaRPr lang="it-IT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75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Var. %  presenze ufficiali 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-54.5%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+42.3%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1128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Var. %  presenze non ufficiali  (case,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appart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privati)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-35.6%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+33.9%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11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Var</a:t>
                      </a:r>
                      <a:r>
                        <a:rPr lang="it-IT" sz="1800" b="1" dirty="0" smtClean="0"/>
                        <a:t>. %  </a:t>
                      </a:r>
                      <a:r>
                        <a:rPr lang="it-IT" sz="1800" b="1" dirty="0"/>
                        <a:t>delle </a:t>
                      </a:r>
                      <a:r>
                        <a:rPr lang="it-IT" sz="1800" b="1" dirty="0" smtClean="0"/>
                        <a:t>presenze totali  (ufficiali e non)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 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-</a:t>
                      </a:r>
                      <a:r>
                        <a:rPr lang="it-IT" sz="1800" b="1" dirty="0" smtClean="0"/>
                        <a:t>45.3%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+37.5%</a:t>
                      </a:r>
                      <a:endParaRPr lang="it-IT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03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 smtClean="0"/>
                        <a:t>Var.  del </a:t>
                      </a:r>
                      <a:r>
                        <a:rPr lang="it-IT" sz="1800" b="1" dirty="0"/>
                        <a:t>consumo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 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-</a:t>
                      </a:r>
                      <a:r>
                        <a:rPr lang="it-IT" sz="1800" b="1" dirty="0" smtClean="0"/>
                        <a:t>57%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 smtClean="0"/>
                        <a:t>+51%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69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0" dirty="0"/>
                        <a:t>Consumo turistico </a:t>
                      </a:r>
                      <a:r>
                        <a:rPr lang="it-IT" sz="1800" b="0" dirty="0" smtClean="0"/>
                        <a:t> (</a:t>
                      </a:r>
                      <a:r>
                        <a:rPr lang="it-IT" sz="1800" b="0" dirty="0"/>
                        <a:t>miliardi di euro correnti)</a:t>
                      </a:r>
                      <a:endParaRPr lang="it-IT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0" dirty="0" smtClean="0"/>
                        <a:t>10,1</a:t>
                      </a:r>
                      <a:endParaRPr lang="it-IT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0" dirty="0"/>
                        <a:t> </a:t>
                      </a:r>
                      <a:r>
                        <a:rPr lang="it-IT" sz="1800" b="0" dirty="0" smtClean="0"/>
                        <a:t>4,4 </a:t>
                      </a:r>
                      <a:endParaRPr lang="it-IT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dirty="0" smtClean="0"/>
                        <a:t>6.6 </a:t>
                      </a:r>
                      <a:endParaRPr lang="it-IT" sz="1800" b="0" dirty="0" smtClean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it-IT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1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dirty="0"/>
                        <a:t>Var. assoluta consumo (miliardi di euro correnti</a:t>
                      </a:r>
                      <a:r>
                        <a:rPr lang="it-IT" sz="1800" dirty="0" smtClean="0"/>
                        <a:t>) 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/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-</a:t>
                      </a:r>
                      <a:r>
                        <a:rPr lang="it-IT" sz="1800" b="1" dirty="0" smtClean="0"/>
                        <a:t>5,7 </a:t>
                      </a:r>
                      <a:endParaRPr lang="it-IT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+2.2</a:t>
                      </a:r>
                      <a:endParaRPr lang="it-IT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11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dirty="0"/>
                        <a:t>Presenze </a:t>
                      </a:r>
                      <a:endParaRPr lang="it-IT" sz="1800" dirty="0" smtClean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(</a:t>
                      </a:r>
                      <a:r>
                        <a:rPr lang="it-IT" sz="1800" dirty="0"/>
                        <a:t>milioni)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101,1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/>
                        <a:t> 56,5 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76,6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77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Var. </a:t>
                      </a:r>
                      <a:r>
                        <a:rPr lang="it-IT" sz="1800" dirty="0" err="1" smtClean="0"/>
                        <a:t>assol</a:t>
                      </a:r>
                      <a:r>
                        <a:rPr lang="it-IT" sz="1800" dirty="0" smtClean="0"/>
                        <a:t>. presenze  totali</a:t>
                      </a:r>
                      <a:r>
                        <a:rPr lang="it-IT" sz="1800" baseline="0" dirty="0" smtClean="0"/>
                        <a:t>  (</a:t>
                      </a:r>
                      <a:r>
                        <a:rPr lang="it-IT" sz="1800" dirty="0" smtClean="0"/>
                        <a:t>uff. e non  in milioni</a:t>
                      </a:r>
                      <a:r>
                        <a:rPr lang="it-IT" sz="1800" dirty="0"/>
                        <a:t>)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/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/>
                        <a:t>-46,8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+mn-ea"/>
                        </a:rPr>
                        <a:t>20,1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4" y="107951"/>
            <a:ext cx="8234363" cy="695132"/>
          </a:xfrm>
        </p:spPr>
        <p:txBody>
          <a:bodyPr>
            <a:noAutofit/>
          </a:bodyPr>
          <a:lstStyle/>
          <a:p>
            <a:r>
              <a:rPr lang="it-IT" sz="1800" b="1" cap="all" dirty="0" smtClean="0"/>
              <a:t>Cosa accadrà nel 2022? Permane una forte incertezza.</a:t>
            </a:r>
            <a:endParaRPr lang="it-IT" sz="1800" b="1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664143" y="875900"/>
          <a:ext cx="8085221" cy="576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199696" y="1020278"/>
            <a:ext cx="1713297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800" dirty="0" smtClean="0"/>
              <a:t>+9 milioni di presenze ufficiali sulle 17 da recuperare  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855022" y="201389"/>
            <a:ext cx="8288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atin typeface="+mj-lt"/>
              </a:rPr>
              <a:t>Conclusioni: permane una forte incertezza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02643" y="1463040"/>
            <a:ext cx="3696102" cy="11541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Flussi e spesa turistica</a:t>
            </a:r>
          </a:p>
          <a:p>
            <a:pPr algn="ctr"/>
            <a:r>
              <a:rPr lang="it-IT" dirty="0" smtClean="0"/>
              <a:t>sui livelli del 2019 non prima del 2023-2024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130264" y="1482289"/>
            <a:ext cx="3445845" cy="11541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Prevarrà il turismo italiano ed europeo: la </a:t>
            </a:r>
            <a:r>
              <a:rPr lang="it-IT" b="1" dirty="0" smtClean="0"/>
              <a:t>prossimità</a:t>
            </a:r>
            <a:r>
              <a:rPr lang="it-IT" dirty="0" smtClean="0"/>
              <a:t> conta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10665" y="3059229"/>
            <a:ext cx="3668829" cy="186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L’attenzione a salute benessere e sostenibilità</a:t>
            </a:r>
          </a:p>
          <a:p>
            <a:pPr algn="ctr"/>
            <a:r>
              <a:rPr lang="it-IT" dirty="0" smtClean="0"/>
              <a:t>spingono outdoor e turismo slow nei territori meno urbanizzati e il balneare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38285" y="3039979"/>
            <a:ext cx="3466700" cy="8002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Un’esperienza sempre più </a:t>
            </a:r>
            <a:r>
              <a:rPr lang="it-IT" b="1" dirty="0" smtClean="0"/>
              <a:t>digitale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127056" y="3991275"/>
            <a:ext cx="3449053" cy="11541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Finestre di </a:t>
            </a:r>
            <a:r>
              <a:rPr lang="it-IT" b="1" dirty="0" smtClean="0"/>
              <a:t>prenotazione</a:t>
            </a:r>
            <a:r>
              <a:rPr lang="it-IT" dirty="0" smtClean="0"/>
              <a:t> molto variabili e poco prevedibili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97305" y="5544592"/>
            <a:ext cx="8425314" cy="800219"/>
          </a:xfrm>
          <a:prstGeom prst="rect">
            <a:avLst/>
          </a:prstGeom>
          <a:gradFill flip="none" rotWithShape="1">
            <a:gsLst>
              <a:gs pos="0">
                <a:srgbClr val="DDEBCF">
                  <a:alpha val="3300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La competitività: dall’impresa al territorio</a:t>
            </a:r>
          </a:p>
          <a:p>
            <a:pPr algn="ctr"/>
            <a:r>
              <a:rPr lang="it-IT" dirty="0" smtClean="0"/>
              <a:t>Costruire prodotti coerenti declinati sulle caratteristiche degli Ambiti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  <p:bldP spid="10" grpId="0" build="allAtOnce" animBg="1"/>
      <p:bldP spid="11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866"/>
          <p:cNvSpPr txBox="1">
            <a:spLocks noChangeArrowheads="1"/>
          </p:cNvSpPr>
          <p:nvPr/>
        </p:nvSpPr>
        <p:spPr bwMode="auto">
          <a:xfrm>
            <a:off x="1219200" y="2877740"/>
            <a:ext cx="66294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/>
            <a:endParaRPr lang="en-GB" dirty="0">
              <a:latin typeface="Times New Roman" pitchFamily="18" charset="0"/>
            </a:endParaRPr>
          </a:p>
        </p:txBody>
      </p:sp>
      <p:sp>
        <p:nvSpPr>
          <p:cNvPr id="5917" name="Text Box 3869"/>
          <p:cNvSpPr txBox="1">
            <a:spLocks noChangeArrowheads="1"/>
          </p:cNvSpPr>
          <p:nvPr/>
        </p:nvSpPr>
        <p:spPr bwMode="auto">
          <a:xfrm>
            <a:off x="180532" y="2461945"/>
            <a:ext cx="8782493" cy="13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639" rIns="0" bIns="43639"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it-IT" sz="4000" b="1" dirty="0" smtClean="0">
                <a:solidFill>
                  <a:srgbClr val="96006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La Toscana turistica nel 2021, tra ripresa e nuove sfide</a:t>
            </a:r>
          </a:p>
        </p:txBody>
      </p:sp>
      <p:sp>
        <p:nvSpPr>
          <p:cNvPr id="5918" name="Text Box 3870"/>
          <p:cNvSpPr txBox="1">
            <a:spLocks noChangeArrowheads="1"/>
          </p:cNvSpPr>
          <p:nvPr/>
        </p:nvSpPr>
        <p:spPr bwMode="auto">
          <a:xfrm>
            <a:off x="1136917" y="5651500"/>
            <a:ext cx="6869723" cy="54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639" rIns="0" bIns="43639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3000" b="1" dirty="0" smtClean="0">
                <a:solidFill>
                  <a:srgbClr val="4527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Firenze, </a:t>
            </a:r>
            <a:r>
              <a:rPr lang="it-IT" sz="3000" b="1" dirty="0" smtClean="0">
                <a:solidFill>
                  <a:srgbClr val="4527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5 aprile 2022</a:t>
            </a:r>
            <a:endParaRPr lang="it-IT" sz="3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919" name="Text Box 3871"/>
          <p:cNvSpPr txBox="1">
            <a:spLocks noChangeArrowheads="1"/>
          </p:cNvSpPr>
          <p:nvPr/>
        </p:nvSpPr>
        <p:spPr bwMode="auto">
          <a:xfrm>
            <a:off x="450154" y="4275915"/>
            <a:ext cx="8243248" cy="58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639" rIns="0" bIns="43639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3200" b="1" smtClean="0">
                <a:solidFill>
                  <a:srgbClr val="4527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itchFamily="18" charset="0"/>
              </a:rPr>
              <a:t>Enrico Conti</a:t>
            </a:r>
            <a:endParaRPr lang="it-IT" sz="32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0099" y="22225"/>
            <a:ext cx="8330975" cy="754063"/>
          </a:xfrm>
        </p:spPr>
        <p:txBody>
          <a:bodyPr>
            <a:noAutofit/>
          </a:bodyPr>
          <a:lstStyle/>
          <a:p>
            <a:r>
              <a:rPr lang="it-IT" sz="2300" b="1" cap="all" dirty="0" smtClean="0"/>
              <a:t>arrivi di turisti stranieri nel mondo. 2021/2020, 2021/2019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Variazioni %</a:t>
            </a:r>
            <a:endParaRPr lang="en-GB" sz="2400" b="1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6" name="Grafico 5"/>
          <p:cNvGraphicFramePr/>
          <p:nvPr/>
        </p:nvGraphicFramePr>
        <p:xfrm>
          <a:off x="635267" y="952901"/>
          <a:ext cx="8287352" cy="543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875" y="31750"/>
            <a:ext cx="8224837" cy="754063"/>
          </a:xfrm>
        </p:spPr>
        <p:txBody>
          <a:bodyPr>
            <a:noAutofit/>
          </a:bodyPr>
          <a:lstStyle/>
          <a:p>
            <a:r>
              <a:rPr lang="it-IT" sz="1800" b="1" cap="all" dirty="0" smtClean="0"/>
              <a:t>PRESENZE TURISTICHE IN TOSCANA E IN ITALIA 2021/2020, 2020/19, 2021/19</a:t>
            </a: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1800" b="1" dirty="0" smtClean="0"/>
              <a:t>Variazioni  % sui primi 11 mesi dell’anno </a:t>
            </a:r>
            <a:endParaRPr lang="it-IT" sz="1800" b="1" dirty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5" name="Grafico 4"/>
          <p:cNvGraphicFramePr/>
          <p:nvPr/>
        </p:nvGraphicFramePr>
        <p:xfrm>
          <a:off x="0" y="1078031"/>
          <a:ext cx="8941869" cy="5601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875" y="31750"/>
            <a:ext cx="8224837" cy="754063"/>
          </a:xfrm>
        </p:spPr>
        <p:txBody>
          <a:bodyPr>
            <a:noAutofit/>
          </a:bodyPr>
          <a:lstStyle/>
          <a:p>
            <a:r>
              <a:rPr lang="it-IT" sz="1800" b="1" cap="all" dirty="0" smtClean="0"/>
              <a:t>PRESENZE TURISTICHE IN TOSCANA  2021/2020, </a:t>
            </a:r>
            <a:r>
              <a:rPr lang="it-IT" sz="1800" b="1" cap="all" dirty="0" err="1" smtClean="0"/>
              <a:t>2020</a:t>
            </a:r>
            <a:r>
              <a:rPr lang="it-IT" sz="1800" b="1" cap="all" dirty="0" smtClean="0"/>
              <a:t>/19, 2021/19</a:t>
            </a: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1800" b="1" dirty="0" smtClean="0"/>
              <a:t>Variazioni  %</a:t>
            </a:r>
            <a:endParaRPr lang="it-IT" sz="1800" b="1" dirty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6" name="Grafico 5"/>
          <p:cNvGraphicFramePr/>
          <p:nvPr/>
        </p:nvGraphicFramePr>
        <p:xfrm>
          <a:off x="288758" y="895149"/>
          <a:ext cx="6025416" cy="3118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36884" y="3975234"/>
            <a:ext cx="8431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 smtClean="0"/>
              <a:t>Var. assoluta (milioni) e contributo alla variazione complessiva annua delle presenze per origine</a:t>
            </a:r>
            <a:endParaRPr lang="it-IT" sz="1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506677" y="1713296"/>
            <a:ext cx="26373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/>
              <a:t>Nel 2020 si perdono 26 milioni di presenze nel 2021 se ne recuperano 9.3,</a:t>
            </a:r>
          </a:p>
          <a:p>
            <a:r>
              <a:rPr lang="it-IT" sz="1800" dirty="0" smtClean="0"/>
              <a:t>di cui 5.3 milioni stranieri, ma solo 394 mila extraeuropei</a:t>
            </a:r>
            <a:endParaRPr lang="it-IT" sz="1800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221378" y="4350623"/>
          <a:ext cx="8576113" cy="2382248"/>
        </p:xfrm>
        <a:graphic>
          <a:graphicData uri="http://schemas.openxmlformats.org/drawingml/2006/table">
            <a:tbl>
              <a:tblPr/>
              <a:tblGrid>
                <a:gridCol w="1877459"/>
                <a:gridCol w="937833"/>
                <a:gridCol w="861619"/>
                <a:gridCol w="821543"/>
                <a:gridCol w="310583"/>
                <a:gridCol w="1372578"/>
                <a:gridCol w="1262372"/>
                <a:gridCol w="1132126"/>
              </a:tblGrid>
              <a:tr h="21656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Variazione 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assoluta (milioni)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Contributo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alla variazione % totale toscana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2019-2020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2020-2021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2019-2021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2019-2020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2020-2021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2019-2021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Europei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1" i="0" u="none" strike="noStrike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10,6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4,9</a:t>
                      </a:r>
                      <a:endParaRPr lang="it-IT" sz="1200" b="1" i="0" u="none" strike="noStrike" dirty="0">
                        <a:solidFill>
                          <a:srgbClr val="00B05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5,7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22,2%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Extraeuropei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1" i="0" u="none" strike="noStrike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9,2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0.4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8,8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B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1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Italiani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1" i="0" u="none" strike="noStrike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6,5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4,1</a:t>
                      </a:r>
                      <a:endParaRPr lang="it-IT" sz="1200" b="1" i="0" u="none" strike="noStrike" dirty="0">
                        <a:solidFill>
                          <a:srgbClr val="00B05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2,5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-13.5%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-5.2%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Toscana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1,1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0,8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-0,3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Nord Ovest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1,7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1,4</a:t>
                      </a:r>
                      <a:endParaRPr lang="it-IT" sz="1200" b="1" i="0" u="none" strike="noStrike" dirty="0">
                        <a:solidFill>
                          <a:srgbClr val="00B05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-0,3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Nord 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0,6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-0,3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Centro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1,2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0,4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-0,7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Sud e isole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1,6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0,7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-0,9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</a:tr>
              <a:tr h="21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26,4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9,3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17,1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-54.5%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-35.3%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875" y="31750"/>
            <a:ext cx="8224837" cy="754063"/>
          </a:xfrm>
        </p:spPr>
        <p:txBody>
          <a:bodyPr>
            <a:noAutofit/>
          </a:bodyPr>
          <a:lstStyle/>
          <a:p>
            <a:r>
              <a:rPr lang="it-IT" sz="1800" b="1" cap="all" dirty="0" smtClean="0"/>
              <a:t>Il cambiamento strutturale :    2021/19</a:t>
            </a:r>
            <a:endParaRPr lang="it-IT" sz="1800" b="1" dirty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789271" y="1540043"/>
          <a:ext cx="7806088" cy="2088680"/>
        </p:xfrm>
        <a:graphic>
          <a:graphicData uri="http://schemas.openxmlformats.org/drawingml/2006/table">
            <a:tbl>
              <a:tblPr/>
              <a:tblGrid>
                <a:gridCol w="853512"/>
                <a:gridCol w="1475866"/>
                <a:gridCol w="1386959"/>
                <a:gridCol w="1386959"/>
                <a:gridCol w="1226926"/>
                <a:gridCol w="1475866"/>
              </a:tblGrid>
              <a:tr h="522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Arte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Campagna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Mare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Montagna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Toscana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22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Stranieri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-9,475,893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-3,019,527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-1,750,331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-337,735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-14,583,486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Italiani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-2,469,585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-234,903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314,840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-127,637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-2,517,285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-11,945,478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-3,254,430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-1,435,491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-465,372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-17,100,771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808520" y="4543117"/>
          <a:ext cx="7488456" cy="2058742"/>
        </p:xfrm>
        <a:graphic>
          <a:graphicData uri="http://schemas.openxmlformats.org/drawingml/2006/table">
            <a:tbl>
              <a:tblPr/>
              <a:tblGrid>
                <a:gridCol w="1248076"/>
                <a:gridCol w="1248076"/>
                <a:gridCol w="1248076"/>
                <a:gridCol w="1248076"/>
                <a:gridCol w="1248076"/>
                <a:gridCol w="1248076"/>
              </a:tblGrid>
              <a:tr h="50051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Arte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Campagna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Mare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Montagna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Toscana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Stranieri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-15.3%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-3.4%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-17.3%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519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Italiani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14.4%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17.3%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519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-15.3%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16.1%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760395" y="1068404"/>
            <a:ext cx="7825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Variazioni assolute delle presenze per origine e destinazione: 2019-2021 </a:t>
            </a:r>
            <a:endParaRPr lang="it-IT" sz="2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06917" y="4050631"/>
            <a:ext cx="8337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Variazione della distribuzione %  delle presenze per origine e destinazione: 2019-2021 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7724" y="22225"/>
            <a:ext cx="8253413" cy="754063"/>
          </a:xfrm>
        </p:spPr>
        <p:txBody>
          <a:bodyPr>
            <a:noAutofit/>
          </a:bodyPr>
          <a:lstStyle/>
          <a:p>
            <a:r>
              <a:rPr lang="it-IT" sz="2400" cap="all" dirty="0" smtClean="0"/>
              <a:t>PRESENZE TURISTICHE IN TOSCANA per origine. </a:t>
            </a:r>
            <a:br>
              <a:rPr lang="it-IT" sz="2400" cap="all" dirty="0" smtClean="0"/>
            </a:br>
            <a:r>
              <a:rPr lang="it-IT" sz="2400" cap="all" dirty="0" smtClean="0"/>
              <a:t>Variazioni tendenziali mensili sul 2019</a:t>
            </a:r>
            <a:endParaRPr lang="it-IT" sz="24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210300" y="1134846"/>
            <a:ext cx="2819400" cy="39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2000"/>
          </a:p>
        </p:txBody>
      </p:sp>
      <p:graphicFrame>
        <p:nvGraphicFramePr>
          <p:cNvPr id="14" name="Grafico 13"/>
          <p:cNvGraphicFramePr/>
          <p:nvPr/>
        </p:nvGraphicFramePr>
        <p:xfrm>
          <a:off x="259883" y="1434165"/>
          <a:ext cx="8710862" cy="5034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7724" y="22225"/>
            <a:ext cx="8253413" cy="754063"/>
          </a:xfrm>
        </p:spPr>
        <p:txBody>
          <a:bodyPr>
            <a:noAutofit/>
          </a:bodyPr>
          <a:lstStyle/>
          <a:p>
            <a:r>
              <a:rPr lang="it-IT" sz="2400" cap="all" dirty="0" smtClean="0"/>
              <a:t>PRESENZE TURISTICHE IN TOSCANA per macro-destinazione. </a:t>
            </a:r>
            <a:br>
              <a:rPr lang="it-IT" sz="2400" cap="all" dirty="0" smtClean="0"/>
            </a:br>
            <a:r>
              <a:rPr lang="it-IT" sz="2400" cap="all" dirty="0" smtClean="0"/>
              <a:t>Variazioni tendenziali mensili sul 2019</a:t>
            </a:r>
            <a:endParaRPr lang="it-IT" sz="24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210300" y="1134846"/>
            <a:ext cx="2819400" cy="39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2000"/>
          </a:p>
        </p:txBody>
      </p:sp>
      <p:graphicFrame>
        <p:nvGraphicFramePr>
          <p:cNvPr id="5" name="Grafico 4"/>
          <p:cNvGraphicFramePr/>
          <p:nvPr/>
        </p:nvGraphicFramePr>
        <p:xfrm>
          <a:off x="144380" y="972152"/>
          <a:ext cx="8884118" cy="565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063" y="161048"/>
            <a:ext cx="8262937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Contributo alla var. </a:t>
            </a:r>
            <a:r>
              <a:rPr kumimoji="0" lang="it-IT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%  delle p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resenze in Toscana per origine e destinazione  2020/2019, 2021/20, 2021/19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90887" y="1106900"/>
          <a:ext cx="8268103" cy="5364480"/>
        </p:xfrm>
        <a:graphic>
          <a:graphicData uri="http://schemas.openxmlformats.org/drawingml/2006/table">
            <a:tbl>
              <a:tblPr/>
              <a:tblGrid>
                <a:gridCol w="2196009"/>
                <a:gridCol w="1628816"/>
                <a:gridCol w="1481644"/>
                <a:gridCol w="1481644"/>
                <a:gridCol w="1479990"/>
              </a:tblGrid>
              <a:tr h="2419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Macro-origine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Macro-ambito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2020/19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2021/20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2021/19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Extra europei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Montagna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Città d'arte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-13.8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Collina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-1.1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-19.1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-18.3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Europei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Montagna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383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Città d'arte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-8.8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Collina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22.2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-11.8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Italiani non toscani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Montagna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0.7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A81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Città d'arte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4.6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57C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Collina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-1.4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-2.9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-11.3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14.6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Toscani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Montagna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-0.2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Città d'arte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0.5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Collina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0.3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F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Mare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2.8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0.3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C37C"/>
                    </a:solidFill>
                  </a:tcPr>
                </a:tc>
              </a:tr>
              <a:tr h="2419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-2.2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3.8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-0.5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4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Totale delle presenze in Toscana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-54.5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42.3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-35.3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172200" y="990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9" tIns="43639" rIns="87279" bIns="43639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sz="19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063" y="161048"/>
            <a:ext cx="8262937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Presenze straniere  in Toscana per nazione di origine</a:t>
            </a:r>
            <a:endParaRPr kumimoji="0" lang="it-IT" sz="2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Grafico 10"/>
          <p:cNvGraphicFramePr/>
          <p:nvPr/>
        </p:nvGraphicFramePr>
        <p:xfrm>
          <a:off x="182880" y="1270535"/>
          <a:ext cx="4244741" cy="5587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/>
          <p:nvPr/>
        </p:nvGraphicFramePr>
        <p:xfrm>
          <a:off x="4822257" y="1511166"/>
          <a:ext cx="4178252" cy="522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149516" y="875898"/>
            <a:ext cx="3994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Contributo delle nazionalità  alla var.% degli stranieri 2021/2019 (-56,2%)</a:t>
            </a:r>
            <a:endParaRPr lang="it-IT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zato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9301</TotalTime>
  <Words>1791</Words>
  <Application>Microsoft Office PowerPoint</Application>
  <PresentationFormat>Presentazione su schermo (4:3)</PresentationFormat>
  <Paragraphs>708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arrivi di turisti stranieri nel mondo. 2021/2020, 2021/2019 Variazioni %</vt:lpstr>
      <vt:lpstr>PRESENZE TURISTICHE IN TOSCANA E IN ITALIA 2021/2020, 2020/19, 2021/19 Variazioni  % sui primi 11 mesi dell’anno </vt:lpstr>
      <vt:lpstr>PRESENZE TURISTICHE IN TOSCANA  2021/2020, 2020/19, 2021/19 Variazioni  %</vt:lpstr>
      <vt:lpstr>Il cambiamento strutturale :    2021/19</vt:lpstr>
      <vt:lpstr>PRESENZE TURISTICHE IN TOSCANA per origine.  Variazioni tendenziali mensili sul 2019</vt:lpstr>
      <vt:lpstr>PRESENZE TURISTICHE IN TOSCANA per macro-destinazione.  Variazioni tendenziali mensili sul 2019</vt:lpstr>
      <vt:lpstr>Diapositiva 8</vt:lpstr>
      <vt:lpstr>Diapositiva 9</vt:lpstr>
      <vt:lpstr>Diapositiva 10</vt:lpstr>
      <vt:lpstr>Le presenze turistiche negli ambiti.</vt:lpstr>
      <vt:lpstr>L’impatto della pandemia sull’offerta ricettiva  variazione assoluta e % degli esercizi ricettivi “equivalenti”   2021/2019</vt:lpstr>
      <vt:lpstr>Presenze in Toscana per tipologia ricettiva e macroambito 2021/2020, 2020/2019, 2021/2019</vt:lpstr>
      <vt:lpstr>toscana: addetti per settore  Variazioni 2020/19, 2009/2019, 2009/21</vt:lpstr>
      <vt:lpstr>servizi turistici: contratti avviati negli ambiti turistici omogenei della toscana  </vt:lpstr>
      <vt:lpstr>Diapositiva 16</vt:lpstr>
      <vt:lpstr>Cosa accadrà nel 2022? Permane una forte incertezza.</vt:lpstr>
      <vt:lpstr>Diapositiva 18</vt:lpstr>
      <vt:lpstr>Diapositiva 19</vt:lpstr>
    </vt:vector>
  </TitlesOfParts>
  <Company>irpet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irpet</dc:creator>
  <cp:lastModifiedBy>enrico.conti</cp:lastModifiedBy>
  <cp:revision>877</cp:revision>
  <dcterms:created xsi:type="dcterms:W3CDTF">2008-03-11T13:20:59Z</dcterms:created>
  <dcterms:modified xsi:type="dcterms:W3CDTF">2022-04-05T07:34:02Z</dcterms:modified>
</cp:coreProperties>
</file>